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288000" cy="10287000"/>
  <p:notesSz cx="6858000" cy="9144000"/>
  <p:embeddedFontLst>
    <p:embeddedFont>
      <p:font typeface="TT Supermolot Neue Expanded" charset="1" panose="02000503020000020004"/>
      <p:regular r:id="rId16"/>
    </p:embeddedFont>
    <p:embeddedFont>
      <p:font typeface="TT Supermolot Neue Expanded Bold" charset="1" panose="02000803000000020004"/>
      <p:regular r:id="rId17"/>
    </p:embeddedFont>
    <p:embeddedFont>
      <p:font typeface="TT Supermolot Neue Expanded Italics" charset="1" panose="02000503020000090004"/>
      <p:regular r:id="rId18"/>
    </p:embeddedFont>
    <p:embeddedFont>
      <p:font typeface="Arimo" charset="1" panose="020B0604020202020204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Relationship Id="rId5" Target="../media/image2.png" Type="http://schemas.openxmlformats.org/officeDocument/2006/relationships/image"/><Relationship Id="rId6" Target="../media/image3.svg" Type="http://schemas.openxmlformats.org/officeDocument/2006/relationships/image"/><Relationship Id="rId7" Target="../media/image4.png" Type="http://schemas.openxmlformats.org/officeDocument/2006/relationships/image"/><Relationship Id="rId8" Target="../media/image5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0.pn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4.png" Type="http://schemas.openxmlformats.org/officeDocument/2006/relationships/image"/><Relationship Id="rId7" Target="../media/image5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0.pn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4.png" Type="http://schemas.openxmlformats.org/officeDocument/2006/relationships/image"/><Relationship Id="rId7" Target="../media/image5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.png" Type="http://schemas.openxmlformats.org/officeDocument/2006/relationships/image"/><Relationship Id="rId2" Target="../media/image1.jpeg" Type="http://schemas.openxmlformats.org/officeDocument/2006/relationships/image"/><Relationship Id="rId3" Target="../media/image11.png" Type="http://schemas.openxmlformats.org/officeDocument/2006/relationships/image"/><Relationship Id="rId4" Target="../media/image12.png" Type="http://schemas.openxmlformats.org/officeDocument/2006/relationships/image"/><Relationship Id="rId5" Target="../media/image2.png" Type="http://schemas.openxmlformats.org/officeDocument/2006/relationships/image"/><Relationship Id="rId6" Target="../media/image3.svg" Type="http://schemas.openxmlformats.org/officeDocument/2006/relationships/image"/><Relationship Id="rId7" Target="../media/image4.png" Type="http://schemas.openxmlformats.org/officeDocument/2006/relationships/image"/><Relationship Id="rId8" Target="../media/image5.svg" Type="http://schemas.openxmlformats.org/officeDocument/2006/relationships/image"/><Relationship Id="rId9" Target="../media/image13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5.pn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4.png" Type="http://schemas.openxmlformats.org/officeDocument/2006/relationships/image"/><Relationship Id="rId7" Target="../media/image5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340989" y="1536593"/>
            <a:ext cx="1751134" cy="1124105"/>
          </a:xfrm>
          <a:custGeom>
            <a:avLst/>
            <a:gdLst/>
            <a:ahLst/>
            <a:cxnLst/>
            <a:rect r="r" b="b" t="t" l="l"/>
            <a:pathLst>
              <a:path h="1124105" w="1751134">
                <a:moveTo>
                  <a:pt x="0" y="0"/>
                </a:moveTo>
                <a:lnTo>
                  <a:pt x="1751135" y="0"/>
                </a:lnTo>
                <a:lnTo>
                  <a:pt x="1751135" y="1124105"/>
                </a:lnTo>
                <a:lnTo>
                  <a:pt x="0" y="11241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877854" y="7626302"/>
            <a:ext cx="1751134" cy="1124105"/>
          </a:xfrm>
          <a:custGeom>
            <a:avLst/>
            <a:gdLst/>
            <a:ahLst/>
            <a:cxnLst/>
            <a:rect r="r" b="b" t="t" l="l"/>
            <a:pathLst>
              <a:path h="1124105" w="1751134">
                <a:moveTo>
                  <a:pt x="0" y="0"/>
                </a:moveTo>
                <a:lnTo>
                  <a:pt x="1751135" y="0"/>
                </a:lnTo>
                <a:lnTo>
                  <a:pt x="1751135" y="1124105"/>
                </a:lnTo>
                <a:lnTo>
                  <a:pt x="0" y="11241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1089639" y="8469381"/>
            <a:ext cx="3397020" cy="562052"/>
          </a:xfrm>
          <a:custGeom>
            <a:avLst/>
            <a:gdLst/>
            <a:ahLst/>
            <a:cxnLst/>
            <a:rect r="r" b="b" t="t" l="l"/>
            <a:pathLst>
              <a:path h="562052" w="3397020">
                <a:moveTo>
                  <a:pt x="0" y="0"/>
                </a:moveTo>
                <a:lnTo>
                  <a:pt x="3397020" y="0"/>
                </a:lnTo>
                <a:lnTo>
                  <a:pt x="3397020" y="562052"/>
                </a:lnTo>
                <a:lnTo>
                  <a:pt x="0" y="56205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829682" y="2239158"/>
            <a:ext cx="3397020" cy="562052"/>
          </a:xfrm>
          <a:custGeom>
            <a:avLst/>
            <a:gdLst/>
            <a:ahLst/>
            <a:cxnLst/>
            <a:rect r="r" b="b" t="t" l="l"/>
            <a:pathLst>
              <a:path h="562052" w="3397020">
                <a:moveTo>
                  <a:pt x="0" y="0"/>
                </a:moveTo>
                <a:lnTo>
                  <a:pt x="3397020" y="0"/>
                </a:lnTo>
                <a:lnTo>
                  <a:pt x="3397020" y="562053"/>
                </a:lnTo>
                <a:lnTo>
                  <a:pt x="0" y="56205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66875" y="2801211"/>
            <a:ext cx="14313744" cy="5165829"/>
          </a:xfrm>
          <a:custGeom>
            <a:avLst/>
            <a:gdLst/>
            <a:ahLst/>
            <a:cxnLst/>
            <a:rect r="r" b="b" t="t" l="l"/>
            <a:pathLst>
              <a:path h="5165829" w="14313744">
                <a:moveTo>
                  <a:pt x="0" y="0"/>
                </a:moveTo>
                <a:lnTo>
                  <a:pt x="14313744" y="0"/>
                </a:lnTo>
                <a:lnTo>
                  <a:pt x="14313744" y="5165829"/>
                </a:lnTo>
                <a:lnTo>
                  <a:pt x="0" y="516582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-48168" t="0" r="0" b="-58722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5372620" y="5785575"/>
            <a:ext cx="7542760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TT Supermolot Neue Expanded"/>
                <a:ea typeface="TT Supermolot Neue Expanded"/>
                <a:cs typeface="TT Supermolot Neue Expanded"/>
                <a:sym typeface="TT Supermolot Neue Expanded"/>
              </a:rPr>
              <a:t>Genetic Algorithm with Parallelized Island Model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307381" y="4782296"/>
            <a:ext cx="13673239" cy="913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419"/>
              </a:lnSpc>
              <a:spcBef>
                <a:spcPct val="0"/>
              </a:spcBef>
            </a:pPr>
            <a:r>
              <a:rPr lang="en-US" b="true" sz="5299">
                <a:solidFill>
                  <a:srgbClr val="FFFFFF"/>
                </a:solidFill>
                <a:latin typeface="TT Supermolot Neue Expanded Bold"/>
                <a:ea typeface="TT Supermolot Neue Expanded Bold"/>
                <a:cs typeface="TT Supermolot Neue Expanded Bold"/>
                <a:sym typeface="TT Supermolot Neue Expanded Bold"/>
              </a:rPr>
              <a:t>TRAVELING SALESMAN PROBLEM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0" r="0" b="-18444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196833" y="4041680"/>
            <a:ext cx="11894334" cy="19750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6089"/>
              </a:lnSpc>
              <a:spcBef>
                <a:spcPct val="0"/>
              </a:spcBef>
            </a:pPr>
            <a:r>
              <a:rPr lang="en-US" b="true" sz="11492">
                <a:solidFill>
                  <a:srgbClr val="FFFFFF"/>
                </a:solidFill>
                <a:latin typeface="TT Supermolot Neue Expanded Bold"/>
                <a:ea typeface="TT Supermolot Neue Expanded Bold"/>
                <a:cs typeface="TT Supermolot Neue Expanded Bold"/>
                <a:sym typeface="TT Supermolot Neue Expanded Bold"/>
              </a:rPr>
              <a:t>HVALA!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-340989" y="1536593"/>
            <a:ext cx="1751134" cy="1124105"/>
          </a:xfrm>
          <a:custGeom>
            <a:avLst/>
            <a:gdLst/>
            <a:ahLst/>
            <a:cxnLst/>
            <a:rect r="r" b="b" t="t" l="l"/>
            <a:pathLst>
              <a:path h="1124105" w="1751134">
                <a:moveTo>
                  <a:pt x="0" y="0"/>
                </a:moveTo>
                <a:lnTo>
                  <a:pt x="1751135" y="0"/>
                </a:lnTo>
                <a:lnTo>
                  <a:pt x="1751135" y="1124105"/>
                </a:lnTo>
                <a:lnTo>
                  <a:pt x="0" y="11241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877854" y="7626302"/>
            <a:ext cx="1751134" cy="1124105"/>
          </a:xfrm>
          <a:custGeom>
            <a:avLst/>
            <a:gdLst/>
            <a:ahLst/>
            <a:cxnLst/>
            <a:rect r="r" b="b" t="t" l="l"/>
            <a:pathLst>
              <a:path h="1124105" w="1751134">
                <a:moveTo>
                  <a:pt x="0" y="0"/>
                </a:moveTo>
                <a:lnTo>
                  <a:pt x="1751135" y="0"/>
                </a:lnTo>
                <a:lnTo>
                  <a:pt x="1751135" y="1124105"/>
                </a:lnTo>
                <a:lnTo>
                  <a:pt x="0" y="11241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1698510" y="8977274"/>
            <a:ext cx="3397020" cy="562052"/>
          </a:xfrm>
          <a:custGeom>
            <a:avLst/>
            <a:gdLst/>
            <a:ahLst/>
            <a:cxnLst/>
            <a:rect r="r" b="b" t="t" l="l"/>
            <a:pathLst>
              <a:path h="562052" w="3397020">
                <a:moveTo>
                  <a:pt x="0" y="0"/>
                </a:moveTo>
                <a:lnTo>
                  <a:pt x="3397020" y="0"/>
                </a:lnTo>
                <a:lnTo>
                  <a:pt x="3397020" y="562052"/>
                </a:lnTo>
                <a:lnTo>
                  <a:pt x="0" y="56205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543759" y="1639594"/>
            <a:ext cx="3397020" cy="562052"/>
          </a:xfrm>
          <a:custGeom>
            <a:avLst/>
            <a:gdLst/>
            <a:ahLst/>
            <a:cxnLst/>
            <a:rect r="r" b="b" t="t" l="l"/>
            <a:pathLst>
              <a:path h="562052" w="3397020">
                <a:moveTo>
                  <a:pt x="0" y="0"/>
                </a:moveTo>
                <a:lnTo>
                  <a:pt x="3397020" y="0"/>
                </a:lnTo>
                <a:lnTo>
                  <a:pt x="3397020" y="562053"/>
                </a:lnTo>
                <a:lnTo>
                  <a:pt x="0" y="56205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0" r="0" b="-18444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9599304" y="1639594"/>
            <a:ext cx="6750960" cy="7365899"/>
          </a:xfrm>
          <a:custGeom>
            <a:avLst/>
            <a:gdLst/>
            <a:ahLst/>
            <a:cxnLst/>
            <a:rect r="r" b="b" t="t" l="l"/>
            <a:pathLst>
              <a:path h="7365899" w="6750960">
                <a:moveTo>
                  <a:pt x="6750961" y="0"/>
                </a:moveTo>
                <a:lnTo>
                  <a:pt x="0" y="0"/>
                </a:lnTo>
                <a:lnTo>
                  <a:pt x="0" y="7365900"/>
                </a:lnTo>
                <a:lnTo>
                  <a:pt x="6750961" y="7365900"/>
                </a:lnTo>
                <a:lnTo>
                  <a:pt x="6750961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340989" y="1536593"/>
            <a:ext cx="1751134" cy="1124105"/>
          </a:xfrm>
          <a:custGeom>
            <a:avLst/>
            <a:gdLst/>
            <a:ahLst/>
            <a:cxnLst/>
            <a:rect r="r" b="b" t="t" l="l"/>
            <a:pathLst>
              <a:path h="1124105" w="1751134">
                <a:moveTo>
                  <a:pt x="0" y="0"/>
                </a:moveTo>
                <a:lnTo>
                  <a:pt x="1751135" y="0"/>
                </a:lnTo>
                <a:lnTo>
                  <a:pt x="1751135" y="1124105"/>
                </a:lnTo>
                <a:lnTo>
                  <a:pt x="0" y="112410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877854" y="7626302"/>
            <a:ext cx="1751134" cy="1124105"/>
          </a:xfrm>
          <a:custGeom>
            <a:avLst/>
            <a:gdLst/>
            <a:ahLst/>
            <a:cxnLst/>
            <a:rect r="r" b="b" t="t" l="l"/>
            <a:pathLst>
              <a:path h="1124105" w="1751134">
                <a:moveTo>
                  <a:pt x="0" y="0"/>
                </a:moveTo>
                <a:lnTo>
                  <a:pt x="1751135" y="0"/>
                </a:lnTo>
                <a:lnTo>
                  <a:pt x="1751135" y="1124105"/>
                </a:lnTo>
                <a:lnTo>
                  <a:pt x="0" y="112410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1698510" y="8977274"/>
            <a:ext cx="3397020" cy="562052"/>
          </a:xfrm>
          <a:custGeom>
            <a:avLst/>
            <a:gdLst/>
            <a:ahLst/>
            <a:cxnLst/>
            <a:rect r="r" b="b" t="t" l="l"/>
            <a:pathLst>
              <a:path h="562052" w="3397020">
                <a:moveTo>
                  <a:pt x="0" y="0"/>
                </a:moveTo>
                <a:lnTo>
                  <a:pt x="3397020" y="0"/>
                </a:lnTo>
                <a:lnTo>
                  <a:pt x="3397020" y="562052"/>
                </a:lnTo>
                <a:lnTo>
                  <a:pt x="0" y="56205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543759" y="1639594"/>
            <a:ext cx="3397020" cy="562052"/>
          </a:xfrm>
          <a:custGeom>
            <a:avLst/>
            <a:gdLst/>
            <a:ahLst/>
            <a:cxnLst/>
            <a:rect r="r" b="b" t="t" l="l"/>
            <a:pathLst>
              <a:path h="562052" w="3397020">
                <a:moveTo>
                  <a:pt x="0" y="0"/>
                </a:moveTo>
                <a:lnTo>
                  <a:pt x="3397020" y="0"/>
                </a:lnTo>
                <a:lnTo>
                  <a:pt x="3397020" y="562053"/>
                </a:lnTo>
                <a:lnTo>
                  <a:pt x="0" y="56205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199362" y="2053937"/>
            <a:ext cx="6267642" cy="873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000"/>
              </a:lnSpc>
              <a:spcBef>
                <a:spcPct val="0"/>
              </a:spcBef>
            </a:pPr>
            <a:r>
              <a:rPr lang="en-US" b="true" sz="5000">
                <a:solidFill>
                  <a:srgbClr val="FFFFFF"/>
                </a:solidFill>
                <a:latin typeface="TT Supermolot Neue Expanded Bold"/>
                <a:ea typeface="TT Supermolot Neue Expanded Bold"/>
                <a:cs typeface="TT Supermolot Neue Expanded Bold"/>
                <a:sym typeface="TT Supermolot Neue Expanded Bold"/>
              </a:rPr>
              <a:t>ŠTA JE TSP?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522366" y="4154893"/>
            <a:ext cx="7621634" cy="3178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TT Supermolot Neue Expanded"/>
                <a:ea typeface="TT Supermolot Neue Expanded"/>
                <a:cs typeface="TT Supermolot Neue Expanded"/>
                <a:sym typeface="TT Supermolot Neue Expanded"/>
              </a:rPr>
              <a:t>Traveling Salesman Problem (TSP) je optimizacioni izazov gde osoba mora da pronađe najkraću moguću rutu da poseti dati skup gradova, obilazeći svaki grad tačno jednom, i zatim da se vrati u početni grad. To je fundamentalni problem u kombinatornoj optimizaciji, poznat po tome što je NP težine, što znači da ne postoji efikasan algoritam za rešavanje svih instanci problema za veliki broj gradova. TSP ima široku primenu u oblastima kao što su logistika, planiranje ruta i sekvenciranje.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855803" y="2380655"/>
            <a:ext cx="6267642" cy="4050464"/>
          </a:xfrm>
          <a:custGeom>
            <a:avLst/>
            <a:gdLst/>
            <a:ahLst/>
            <a:cxnLst/>
            <a:rect r="r" b="b" t="t" l="l"/>
            <a:pathLst>
              <a:path h="4050464" w="6267642">
                <a:moveTo>
                  <a:pt x="0" y="0"/>
                </a:moveTo>
                <a:lnTo>
                  <a:pt x="6267642" y="0"/>
                </a:lnTo>
                <a:lnTo>
                  <a:pt x="6267642" y="4050464"/>
                </a:lnTo>
                <a:lnTo>
                  <a:pt x="0" y="40504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340989" y="1536593"/>
            <a:ext cx="1751134" cy="1124105"/>
          </a:xfrm>
          <a:custGeom>
            <a:avLst/>
            <a:gdLst/>
            <a:ahLst/>
            <a:cxnLst/>
            <a:rect r="r" b="b" t="t" l="l"/>
            <a:pathLst>
              <a:path h="1124105" w="1751134">
                <a:moveTo>
                  <a:pt x="0" y="0"/>
                </a:moveTo>
                <a:lnTo>
                  <a:pt x="1751135" y="0"/>
                </a:lnTo>
                <a:lnTo>
                  <a:pt x="1751135" y="1124105"/>
                </a:lnTo>
                <a:lnTo>
                  <a:pt x="0" y="112410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855803" y="6610988"/>
            <a:ext cx="6543190" cy="873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000"/>
              </a:lnSpc>
              <a:spcBef>
                <a:spcPct val="0"/>
              </a:spcBef>
            </a:pPr>
            <a:r>
              <a:rPr lang="en-US" b="true" sz="5000">
                <a:solidFill>
                  <a:srgbClr val="FFFFFF"/>
                </a:solidFill>
                <a:latin typeface="TT Supermolot Neue Expanded Bold"/>
                <a:ea typeface="TT Supermolot Neue Expanded Bold"/>
                <a:cs typeface="TT Supermolot Neue Expanded Bold"/>
                <a:sym typeface="TT Supermolot Neue Expanded Bold"/>
              </a:rPr>
              <a:t>IMPLEMENTACIJA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144000" y="2144497"/>
            <a:ext cx="7307339" cy="6702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TT Supermolot Neue Expanded"/>
                <a:ea typeface="TT Supermolot Neue Expanded"/>
                <a:cs typeface="TT Supermolot Neue Expanded"/>
                <a:sym typeface="TT Supermolot Neue Expanded"/>
              </a:rPr>
              <a:t>Genetski algoritam imitira proces prirodne selekcije i evolucije kako bi pronašao rešenje za optimizacione probleme. Ključni elementi su:</a:t>
            </a:r>
          </a:p>
          <a:p>
            <a:pPr algn="just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b="true" sz="2000">
                <a:solidFill>
                  <a:srgbClr val="FFFFFF"/>
                </a:solidFill>
                <a:latin typeface="TT Supermolot Neue Expanded Bold"/>
                <a:ea typeface="TT Supermolot Neue Expanded Bold"/>
                <a:cs typeface="TT Supermolot Neue Expanded Bold"/>
                <a:sym typeface="TT Supermolot Neue Expanded Bold"/>
              </a:rPr>
              <a:t>Populacija</a:t>
            </a:r>
            <a:r>
              <a:rPr lang="en-US" sz="2000">
                <a:solidFill>
                  <a:srgbClr val="FFFFFF"/>
                </a:solidFill>
                <a:latin typeface="TT Supermolot Neue Expanded"/>
                <a:ea typeface="TT Supermolot Neue Expanded"/>
                <a:cs typeface="TT Supermolot Neue Expanded"/>
                <a:sym typeface="TT Supermolot Neue Expanded"/>
              </a:rPr>
              <a:t>: Skup mogućih rešenja, gde svako rešenje predstavlja "jedinku" ili "turu".</a:t>
            </a:r>
          </a:p>
          <a:p>
            <a:pPr algn="just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b="true" sz="2000">
                <a:solidFill>
                  <a:srgbClr val="FFFFFF"/>
                </a:solidFill>
                <a:latin typeface="TT Supermolot Neue Expanded Bold"/>
                <a:ea typeface="TT Supermolot Neue Expanded Bold"/>
                <a:cs typeface="TT Supermolot Neue Expanded Bold"/>
                <a:sym typeface="TT Supermolot Neue Expanded Bold"/>
              </a:rPr>
              <a:t>Selekcija</a:t>
            </a:r>
            <a:r>
              <a:rPr lang="en-US" sz="2000">
                <a:solidFill>
                  <a:srgbClr val="FFFFFF"/>
                </a:solidFill>
                <a:latin typeface="TT Supermolot Neue Expanded"/>
                <a:ea typeface="TT Supermolot Neue Expanded"/>
                <a:cs typeface="TT Supermolot Neue Expanded"/>
                <a:sym typeface="TT Supermolot Neue Expanded"/>
              </a:rPr>
              <a:t>: Odabir najboljih jedinki iz populacije koje će poslužiti kao "roditelji" za sledeću generaciju. U našoj implementaciji, biramo dve ture sa najkraćim rastojanjem.</a:t>
            </a:r>
          </a:p>
          <a:p>
            <a:pPr algn="just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b="true" sz="2000">
                <a:solidFill>
                  <a:srgbClr val="FFFFFF"/>
                </a:solidFill>
                <a:latin typeface="TT Supermolot Neue Expanded Bold"/>
                <a:ea typeface="TT Supermolot Neue Expanded Bold"/>
                <a:cs typeface="TT Supermolot Neue Expanded Bold"/>
                <a:sym typeface="TT Supermolot Neue Expanded Bold"/>
              </a:rPr>
              <a:t>Ukrštanje</a:t>
            </a:r>
            <a:r>
              <a:rPr lang="en-US" sz="2000">
                <a:solidFill>
                  <a:srgbClr val="FFFFFF"/>
                </a:solidFill>
                <a:latin typeface="TT Supermolot Neue Expanded"/>
                <a:ea typeface="TT Supermolot Neue Expanded"/>
                <a:cs typeface="TT Supermolot Neue Expanded"/>
                <a:sym typeface="TT Supermolot Neue Expanded"/>
              </a:rPr>
              <a:t> (Crossover): Proces kombinovanja "gena" (delova rute) dva roditelja kako bi se stvorilo novo rešenje, odnosno "dete".</a:t>
            </a:r>
          </a:p>
          <a:p>
            <a:pPr algn="just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b="true" sz="2000">
                <a:solidFill>
                  <a:srgbClr val="FFFFFF"/>
                </a:solidFill>
                <a:latin typeface="TT Supermolot Neue Expanded Bold"/>
                <a:ea typeface="TT Supermolot Neue Expanded Bold"/>
                <a:cs typeface="TT Supermolot Neue Expanded Bold"/>
                <a:sym typeface="TT Supermolot Neue Expanded Bold"/>
              </a:rPr>
              <a:t>Mutacija</a:t>
            </a:r>
            <a:r>
              <a:rPr lang="en-US" sz="2000">
                <a:solidFill>
                  <a:srgbClr val="FFFFFF"/>
                </a:solidFill>
                <a:latin typeface="TT Supermolot Neue Expanded"/>
                <a:ea typeface="TT Supermolot Neue Expanded"/>
                <a:cs typeface="TT Supermolot Neue Expanded"/>
                <a:sym typeface="TT Supermolot Neue Expanded"/>
              </a:rPr>
              <a:t>: Nasumična promena u genima deteta, koja unosi raznovrsnost u populaciju i sprečava zaglavljivanje u lokalnim optimumima.</a:t>
            </a:r>
          </a:p>
          <a:p>
            <a:pPr algn="just" marL="431801" indent="-215900" lvl="1">
              <a:lnSpc>
                <a:spcPts val="2800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000">
                <a:solidFill>
                  <a:srgbClr val="FFFFFF"/>
                </a:solidFill>
                <a:latin typeface="TT Supermolot Neue Expanded Bold"/>
                <a:ea typeface="TT Supermolot Neue Expanded Bold"/>
                <a:cs typeface="TT Supermolot Neue Expanded Bold"/>
                <a:sym typeface="TT Supermolot Neue Expanded Bold"/>
              </a:rPr>
              <a:t>Fitnes funkcija</a:t>
            </a:r>
            <a:r>
              <a:rPr lang="en-US" sz="2000">
                <a:solidFill>
                  <a:srgbClr val="FFFFFF"/>
                </a:solidFill>
                <a:latin typeface="TT Supermolot Neue Expanded"/>
                <a:ea typeface="TT Supermolot Neue Expanded"/>
                <a:cs typeface="TT Supermolot Neue Expanded"/>
                <a:sym typeface="TT Supermolot Neue Expanded"/>
              </a:rPr>
              <a:t>: Merilo kvaliteta rešenja. U ovom slučaju, fitnes funkcija je ukupna distanca rute, a cilj je da je minimizujemo.</a:t>
            </a:r>
          </a:p>
          <a:p>
            <a:pPr algn="just" marL="0" indent="0" lvl="0">
              <a:lnSpc>
                <a:spcPts val="2800"/>
              </a:lnSpc>
              <a:spcBef>
                <a:spcPct val="0"/>
              </a:spcBef>
            </a:pP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6877854" y="7626302"/>
            <a:ext cx="1751134" cy="1124105"/>
          </a:xfrm>
          <a:custGeom>
            <a:avLst/>
            <a:gdLst/>
            <a:ahLst/>
            <a:cxnLst/>
            <a:rect r="r" b="b" t="t" l="l"/>
            <a:pathLst>
              <a:path h="1124105" w="1751134">
                <a:moveTo>
                  <a:pt x="0" y="0"/>
                </a:moveTo>
                <a:lnTo>
                  <a:pt x="1751135" y="0"/>
                </a:lnTo>
                <a:lnTo>
                  <a:pt x="1751135" y="1124105"/>
                </a:lnTo>
                <a:lnTo>
                  <a:pt x="0" y="112410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1698510" y="8977274"/>
            <a:ext cx="3397020" cy="562052"/>
          </a:xfrm>
          <a:custGeom>
            <a:avLst/>
            <a:gdLst/>
            <a:ahLst/>
            <a:cxnLst/>
            <a:rect r="r" b="b" t="t" l="l"/>
            <a:pathLst>
              <a:path h="562052" w="3397020">
                <a:moveTo>
                  <a:pt x="0" y="0"/>
                </a:moveTo>
                <a:lnTo>
                  <a:pt x="3397020" y="0"/>
                </a:lnTo>
                <a:lnTo>
                  <a:pt x="3397020" y="562052"/>
                </a:lnTo>
                <a:lnTo>
                  <a:pt x="0" y="56205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6543759" y="1639594"/>
            <a:ext cx="3397020" cy="562052"/>
          </a:xfrm>
          <a:custGeom>
            <a:avLst/>
            <a:gdLst/>
            <a:ahLst/>
            <a:cxnLst/>
            <a:rect r="r" b="b" t="t" l="l"/>
            <a:pathLst>
              <a:path h="562052" w="3397020">
                <a:moveTo>
                  <a:pt x="0" y="0"/>
                </a:moveTo>
                <a:lnTo>
                  <a:pt x="3397020" y="0"/>
                </a:lnTo>
                <a:lnTo>
                  <a:pt x="3397020" y="562053"/>
                </a:lnTo>
                <a:lnTo>
                  <a:pt x="0" y="56205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0" r="0" b="-1844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340989" y="1536593"/>
            <a:ext cx="1751134" cy="1124105"/>
          </a:xfrm>
          <a:custGeom>
            <a:avLst/>
            <a:gdLst/>
            <a:ahLst/>
            <a:cxnLst/>
            <a:rect r="r" b="b" t="t" l="l"/>
            <a:pathLst>
              <a:path h="1124105" w="1751134">
                <a:moveTo>
                  <a:pt x="0" y="0"/>
                </a:moveTo>
                <a:lnTo>
                  <a:pt x="1751135" y="0"/>
                </a:lnTo>
                <a:lnTo>
                  <a:pt x="1751135" y="1124105"/>
                </a:lnTo>
                <a:lnTo>
                  <a:pt x="0" y="11241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877854" y="7626302"/>
            <a:ext cx="1751134" cy="1124105"/>
          </a:xfrm>
          <a:custGeom>
            <a:avLst/>
            <a:gdLst/>
            <a:ahLst/>
            <a:cxnLst/>
            <a:rect r="r" b="b" t="t" l="l"/>
            <a:pathLst>
              <a:path h="1124105" w="1751134">
                <a:moveTo>
                  <a:pt x="0" y="0"/>
                </a:moveTo>
                <a:lnTo>
                  <a:pt x="1751135" y="0"/>
                </a:lnTo>
                <a:lnTo>
                  <a:pt x="1751135" y="1124105"/>
                </a:lnTo>
                <a:lnTo>
                  <a:pt x="0" y="11241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1698510" y="8977274"/>
            <a:ext cx="3397020" cy="562052"/>
          </a:xfrm>
          <a:custGeom>
            <a:avLst/>
            <a:gdLst/>
            <a:ahLst/>
            <a:cxnLst/>
            <a:rect r="r" b="b" t="t" l="l"/>
            <a:pathLst>
              <a:path h="562052" w="3397020">
                <a:moveTo>
                  <a:pt x="0" y="0"/>
                </a:moveTo>
                <a:lnTo>
                  <a:pt x="3397020" y="0"/>
                </a:lnTo>
                <a:lnTo>
                  <a:pt x="3397020" y="562052"/>
                </a:lnTo>
                <a:lnTo>
                  <a:pt x="0" y="56205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543759" y="1639594"/>
            <a:ext cx="3397020" cy="562052"/>
          </a:xfrm>
          <a:custGeom>
            <a:avLst/>
            <a:gdLst/>
            <a:ahLst/>
            <a:cxnLst/>
            <a:rect r="r" b="b" t="t" l="l"/>
            <a:pathLst>
              <a:path h="562052" w="3397020">
                <a:moveTo>
                  <a:pt x="0" y="0"/>
                </a:moveTo>
                <a:lnTo>
                  <a:pt x="3397020" y="0"/>
                </a:lnTo>
                <a:lnTo>
                  <a:pt x="3397020" y="562053"/>
                </a:lnTo>
                <a:lnTo>
                  <a:pt x="0" y="56205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185914" y="1726639"/>
            <a:ext cx="9916172" cy="873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000"/>
              </a:lnSpc>
              <a:spcBef>
                <a:spcPct val="0"/>
              </a:spcBef>
            </a:pPr>
            <a:r>
              <a:rPr lang="en-US" b="true" sz="5000">
                <a:solidFill>
                  <a:srgbClr val="FFFFFF"/>
                </a:solidFill>
                <a:latin typeface="TT Supermolot Neue Expanded Bold"/>
                <a:ea typeface="TT Supermolot Neue Expanded Bold"/>
                <a:cs typeface="TT Supermolot Neue Expanded Bold"/>
                <a:sym typeface="TT Supermolot Neue Expanded Bold"/>
              </a:rPr>
              <a:t>IMPLEMENTACIJA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014294" y="2701925"/>
            <a:ext cx="14054912" cy="6556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b="true" sz="2499">
                <a:solidFill>
                  <a:srgbClr val="FFFFFF"/>
                </a:solidFill>
                <a:latin typeface="TT Supermolot Neue Expanded Bold"/>
                <a:ea typeface="TT Supermolot Neue Expanded Bold"/>
                <a:cs typeface="TT Supermolot Neue Expanded Bold"/>
                <a:sym typeface="TT Supermolot Neue Expanded Bold"/>
              </a:rPr>
              <a:t>main.rs</a:t>
            </a:r>
            <a:r>
              <a:rPr lang="en-US" sz="2499">
                <a:solidFill>
                  <a:srgbClr val="FFFFFF"/>
                </a:solidFill>
                <a:latin typeface="TT Supermolot Neue Expanded"/>
                <a:ea typeface="TT Supermolot Neue Expanded"/>
                <a:cs typeface="TT Supermolot Neue Expanded"/>
                <a:sym typeface="TT Supermolot Neue Expanded"/>
              </a:rPr>
              <a:t>: Glavni fajl koji upravlja celim procesom. On učitava gradove i rute iz datoteke, pokreće serijsku i paralelnu verziju algoritma i meri vreme izvršavanja.</a:t>
            </a:r>
          </a:p>
          <a:p>
            <a:pPr algn="just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b="true" sz="2499">
                <a:solidFill>
                  <a:srgbClr val="FFFFFF"/>
                </a:solidFill>
                <a:latin typeface="TT Supermolot Neue Expanded Bold"/>
                <a:ea typeface="TT Supermolot Neue Expanded Bold"/>
                <a:cs typeface="TT Supermolot Neue Expanded Bold"/>
                <a:sym typeface="TT Supermolot Neue Expanded Bold"/>
              </a:rPr>
              <a:t>tour.rs</a:t>
            </a:r>
            <a:r>
              <a:rPr lang="en-US" sz="2499">
                <a:solidFill>
                  <a:srgbClr val="FFFFFF"/>
                </a:solidFill>
                <a:latin typeface="TT Supermolot Neue Expanded"/>
                <a:ea typeface="TT Supermolot Neue Expanded"/>
                <a:cs typeface="TT Supermolot Neue Expanded"/>
                <a:sym typeface="TT Supermolot Neue Expanded"/>
              </a:rPr>
              <a:t>: Definiše strukturu </a:t>
            </a:r>
            <a:r>
              <a:rPr lang="en-US" sz="2499" i="true">
                <a:solidFill>
                  <a:srgbClr val="FFFFFF"/>
                </a:solidFill>
                <a:latin typeface="TT Supermolot Neue Expanded Italics"/>
                <a:ea typeface="TT Supermolot Neue Expanded Italics"/>
                <a:cs typeface="TT Supermolot Neue Expanded Italics"/>
                <a:sym typeface="TT Supermolot Neue Expanded Italics"/>
              </a:rPr>
              <a:t>Tour </a:t>
            </a:r>
            <a:r>
              <a:rPr lang="en-US" sz="2499">
                <a:solidFill>
                  <a:srgbClr val="FFFFFF"/>
                </a:solidFill>
                <a:latin typeface="TT Supermolot Neue Expanded"/>
                <a:ea typeface="TT Supermolot Neue Expanded"/>
                <a:cs typeface="TT Supermolot Neue Expanded"/>
                <a:sym typeface="TT Supermolot Neue Expanded"/>
              </a:rPr>
              <a:t>(tura/putovanje) koja predstavlja jedno rešenje. Svaki </a:t>
            </a:r>
            <a:r>
              <a:rPr lang="en-US" sz="2499" i="true">
                <a:solidFill>
                  <a:srgbClr val="FFFFFF"/>
                </a:solidFill>
                <a:latin typeface="TT Supermolot Neue Expanded Italics"/>
                <a:ea typeface="TT Supermolot Neue Expanded Italics"/>
                <a:cs typeface="TT Supermolot Neue Expanded Italics"/>
                <a:sym typeface="TT Supermolot Neue Expanded Italics"/>
              </a:rPr>
              <a:t>Tour </a:t>
            </a:r>
            <a:r>
              <a:rPr lang="en-US" sz="2499">
                <a:solidFill>
                  <a:srgbClr val="FFFFFF"/>
                </a:solidFill>
                <a:latin typeface="TT Supermolot Neue Expanded"/>
                <a:ea typeface="TT Supermolot Neue Expanded"/>
                <a:cs typeface="TT Supermolot Neue Expanded"/>
                <a:sym typeface="TT Supermolot Neue Expanded"/>
              </a:rPr>
              <a:t>sadrži listu gradova i ukupnu pređenu distancu. Poseduje funkciju </a:t>
            </a:r>
            <a:r>
              <a:rPr lang="en-US" sz="2499" i="true">
                <a:solidFill>
                  <a:srgbClr val="FFFFFF"/>
                </a:solidFill>
                <a:latin typeface="TT Supermolot Neue Expanded Italics"/>
                <a:ea typeface="TT Supermolot Neue Expanded Italics"/>
                <a:cs typeface="TT Supermolot Neue Expanded Italics"/>
                <a:sym typeface="TT Supermolot Neue Expanded Italics"/>
              </a:rPr>
              <a:t>init_tour </a:t>
            </a:r>
            <a:r>
              <a:rPr lang="en-US" sz="2499">
                <a:solidFill>
                  <a:srgbClr val="FFFFFF"/>
                </a:solidFill>
                <a:latin typeface="TT Supermolot Neue Expanded"/>
                <a:ea typeface="TT Supermolot Neue Expanded"/>
                <a:cs typeface="TT Supermolot Neue Expanded"/>
                <a:sym typeface="TT Supermolot Neue Expanded"/>
              </a:rPr>
              <a:t>koja inicijalizuje rutu sa nasumično raspoređenim gradovima i funkciju calculate_tour_distance koja izračunava ukupnu pređenu udaljenost.</a:t>
            </a:r>
          </a:p>
          <a:p>
            <a:pPr algn="just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b="true" sz="2499">
                <a:solidFill>
                  <a:srgbClr val="FFFFFF"/>
                </a:solidFill>
                <a:latin typeface="TT Supermolot Neue Expanded Bold"/>
                <a:ea typeface="TT Supermolot Neue Expanded Bold"/>
                <a:cs typeface="TT Supermolot Neue Expanded Bold"/>
                <a:sym typeface="TT Supermolot Neue Expanded Bold"/>
              </a:rPr>
              <a:t>population.rs</a:t>
            </a:r>
            <a:r>
              <a:rPr lang="en-US" sz="2499">
                <a:solidFill>
                  <a:srgbClr val="FFFFFF"/>
                </a:solidFill>
                <a:latin typeface="TT Supermolot Neue Expanded"/>
                <a:ea typeface="TT Supermolot Neue Expanded"/>
                <a:cs typeface="TT Supermolot Neue Expanded"/>
                <a:sym typeface="TT Supermolot Neue Expanded"/>
              </a:rPr>
              <a:t>: Definiše strukturu </a:t>
            </a:r>
            <a:r>
              <a:rPr lang="en-US" sz="2499" i="true">
                <a:solidFill>
                  <a:srgbClr val="FFFFFF"/>
                </a:solidFill>
                <a:latin typeface="TT Supermolot Neue Expanded Italics"/>
                <a:ea typeface="TT Supermolot Neue Expanded Italics"/>
                <a:cs typeface="TT Supermolot Neue Expanded Italics"/>
                <a:sym typeface="TT Supermolot Neue Expanded Italics"/>
              </a:rPr>
              <a:t>Population </a:t>
            </a:r>
            <a:r>
              <a:rPr lang="en-US" sz="2499">
                <a:solidFill>
                  <a:srgbClr val="FFFFFF"/>
                </a:solidFill>
                <a:latin typeface="TT Supermolot Neue Expanded"/>
                <a:ea typeface="TT Supermolot Neue Expanded"/>
                <a:cs typeface="TT Supermolot Neue Expanded"/>
                <a:sym typeface="TT Supermolot Neue Expanded"/>
              </a:rPr>
              <a:t>(populacija), koja je kolekcija Tour objekata.</a:t>
            </a:r>
          </a:p>
          <a:p>
            <a:pPr algn="just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b="true" sz="2499">
                <a:solidFill>
                  <a:srgbClr val="FFFFFF"/>
                </a:solidFill>
                <a:latin typeface="TT Supermolot Neue Expanded Bold"/>
                <a:ea typeface="TT Supermolot Neue Expanded Bold"/>
                <a:cs typeface="TT Supermolot Neue Expanded Bold"/>
                <a:sym typeface="TT Supermolot Neue Expanded Bold"/>
              </a:rPr>
              <a:t>genetic_algorithm.rs</a:t>
            </a:r>
            <a:r>
              <a:rPr lang="en-US" sz="2499">
                <a:solidFill>
                  <a:srgbClr val="FFFFFF"/>
                </a:solidFill>
                <a:latin typeface="TT Supermolot Neue Expanded"/>
                <a:ea typeface="TT Supermolot Neue Expanded"/>
                <a:cs typeface="TT Supermolot Neue Expanded"/>
                <a:sym typeface="TT Supermolot Neue Expanded"/>
              </a:rPr>
              <a:t>: Sadrži osnovnu logiku genetskog algoritma:</a:t>
            </a:r>
          </a:p>
          <a:p>
            <a:pPr algn="just" marL="1079499" indent="-359833" lvl="2">
              <a:lnSpc>
                <a:spcPts val="3499"/>
              </a:lnSpc>
              <a:buFont typeface="Arial"/>
              <a:buChar char="⚬"/>
            </a:pPr>
            <a:r>
              <a:rPr lang="en-US" sz="2499" i="true">
                <a:solidFill>
                  <a:srgbClr val="FFFFFF"/>
                </a:solidFill>
                <a:latin typeface="TT Supermolot Neue Expanded Italics"/>
                <a:ea typeface="TT Supermolot Neue Expanded Italics"/>
                <a:cs typeface="TT Supermolot Neue Expanded Italics"/>
                <a:sym typeface="TT Supermolot Neue Expanded Italics"/>
              </a:rPr>
              <a:t>selection</a:t>
            </a:r>
            <a:r>
              <a:rPr lang="en-US" sz="2499">
                <a:solidFill>
                  <a:srgbClr val="FFFFFF"/>
                </a:solidFill>
                <a:latin typeface="TT Supermolot Neue Expanded"/>
                <a:ea typeface="TT Supermolot Neue Expanded"/>
                <a:cs typeface="TT Supermolot Neue Expanded"/>
                <a:sym typeface="TT Supermolot Neue Expanded"/>
              </a:rPr>
              <a:t>: Funkcija koja bira dva najbolja tura iz populacije.</a:t>
            </a:r>
          </a:p>
          <a:p>
            <a:pPr algn="just" marL="1079499" indent="-359833" lvl="2">
              <a:lnSpc>
                <a:spcPts val="3499"/>
              </a:lnSpc>
              <a:buFont typeface="Arial"/>
              <a:buChar char="⚬"/>
            </a:pPr>
            <a:r>
              <a:rPr lang="en-US" sz="2499" i="true">
                <a:solidFill>
                  <a:srgbClr val="FFFFFF"/>
                </a:solidFill>
                <a:latin typeface="TT Supermolot Neue Expanded Italics"/>
                <a:ea typeface="TT Supermolot Neue Expanded Italics"/>
                <a:cs typeface="TT Supermolot Neue Expanded Italics"/>
                <a:sym typeface="TT Supermolot Neue Expanded Italics"/>
              </a:rPr>
              <a:t>c</a:t>
            </a:r>
            <a:r>
              <a:rPr lang="en-US" sz="2499" i="true">
                <a:solidFill>
                  <a:srgbClr val="FFFFFF"/>
                </a:solidFill>
                <a:latin typeface="TT Supermolot Neue Expanded Italics"/>
                <a:ea typeface="TT Supermolot Neue Expanded Italics"/>
                <a:cs typeface="TT Supermolot Neue Expanded Italics"/>
                <a:sym typeface="TT Supermolot Neue Expanded Italics"/>
              </a:rPr>
              <a:t>rossover</a:t>
            </a:r>
            <a:r>
              <a:rPr lang="en-US" sz="2499">
                <a:solidFill>
                  <a:srgbClr val="FFFFFF"/>
                </a:solidFill>
                <a:latin typeface="TT Supermolot Neue Expanded"/>
                <a:ea typeface="TT Supermolot Neue Expanded"/>
                <a:cs typeface="TT Supermolot Neue Expanded"/>
                <a:sym typeface="TT Supermolot Neue Expanded"/>
              </a:rPr>
              <a:t>: Funkcija koja stvara novo dete-tur kombinovanjem delova dva roditelja.</a:t>
            </a:r>
          </a:p>
          <a:p>
            <a:pPr algn="just" marL="1079499" indent="-359833" lvl="2">
              <a:lnSpc>
                <a:spcPts val="3499"/>
              </a:lnSpc>
              <a:buFont typeface="Arial"/>
              <a:buChar char="⚬"/>
            </a:pPr>
            <a:r>
              <a:rPr lang="en-US" sz="2499" i="true">
                <a:solidFill>
                  <a:srgbClr val="FFFFFF"/>
                </a:solidFill>
                <a:latin typeface="TT Supermolot Neue Expanded Italics"/>
                <a:ea typeface="TT Supermolot Neue Expanded Italics"/>
                <a:cs typeface="TT Supermolot Neue Expanded Italics"/>
                <a:sym typeface="TT Supermolot Neue Expanded Italics"/>
              </a:rPr>
              <a:t>mutation</a:t>
            </a:r>
            <a:r>
              <a:rPr lang="en-US" sz="2499">
                <a:solidFill>
                  <a:srgbClr val="FFFFFF"/>
                </a:solidFill>
                <a:latin typeface="TT Supermolot Neue Expanded"/>
                <a:ea typeface="TT Supermolot Neue Expanded"/>
                <a:cs typeface="TT Supermolot Neue Expanded"/>
                <a:sym typeface="TT Supermolot Neue Expanded"/>
              </a:rPr>
              <a:t>: Funkcija koja nasumično menja raspored gradova unutar tura kako bi se sprečilo ponavljanje rešenja.</a:t>
            </a:r>
          </a:p>
          <a:p>
            <a:pPr algn="just" marL="1079499" indent="-359833" lvl="2">
              <a:lnSpc>
                <a:spcPts val="3499"/>
              </a:lnSpc>
              <a:spcBef>
                <a:spcPct val="0"/>
              </a:spcBef>
              <a:buFont typeface="Arial"/>
              <a:buChar char="⚬"/>
            </a:pPr>
            <a:r>
              <a:rPr lang="en-US" sz="2499" i="true">
                <a:solidFill>
                  <a:srgbClr val="FFFFFF"/>
                </a:solidFill>
                <a:latin typeface="TT Supermolot Neue Expanded Italics"/>
                <a:ea typeface="TT Supermolot Neue Expanded Italics"/>
                <a:cs typeface="TT Supermolot Neue Expanded Italics"/>
                <a:sym typeface="TT Supermolot Neue Expanded Italics"/>
              </a:rPr>
              <a:t>evolution</a:t>
            </a:r>
            <a:r>
              <a:rPr lang="en-US" sz="2499">
                <a:solidFill>
                  <a:srgbClr val="FFFFFF"/>
                </a:solidFill>
                <a:latin typeface="TT Supermolot Neue Expanded"/>
                <a:ea typeface="TT Supermolot Neue Expanded"/>
                <a:cs typeface="TT Supermolot Neue Expanded"/>
                <a:sym typeface="TT Supermolot Neue Expanded"/>
              </a:rPr>
              <a:t>: Glavna funkcija koja orkestrira celokupni proces evolucije populacije.</a:t>
            </a:r>
          </a:p>
          <a:p>
            <a:pPr algn="just" marL="0" indent="0" lvl="0">
              <a:lnSpc>
                <a:spcPts val="349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855803" y="2380655"/>
            <a:ext cx="6267642" cy="4050464"/>
          </a:xfrm>
          <a:custGeom>
            <a:avLst/>
            <a:gdLst/>
            <a:ahLst/>
            <a:cxnLst/>
            <a:rect r="r" b="b" t="t" l="l"/>
            <a:pathLst>
              <a:path h="4050464" w="6267642">
                <a:moveTo>
                  <a:pt x="0" y="0"/>
                </a:moveTo>
                <a:lnTo>
                  <a:pt x="6267642" y="0"/>
                </a:lnTo>
                <a:lnTo>
                  <a:pt x="6267642" y="4050464"/>
                </a:lnTo>
                <a:lnTo>
                  <a:pt x="0" y="40504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340989" y="1536593"/>
            <a:ext cx="1751134" cy="1124105"/>
          </a:xfrm>
          <a:custGeom>
            <a:avLst/>
            <a:gdLst/>
            <a:ahLst/>
            <a:cxnLst/>
            <a:rect r="r" b="b" t="t" l="l"/>
            <a:pathLst>
              <a:path h="1124105" w="1751134">
                <a:moveTo>
                  <a:pt x="0" y="0"/>
                </a:moveTo>
                <a:lnTo>
                  <a:pt x="1751135" y="0"/>
                </a:lnTo>
                <a:lnTo>
                  <a:pt x="1751135" y="1124105"/>
                </a:lnTo>
                <a:lnTo>
                  <a:pt x="0" y="112410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855803" y="6610988"/>
            <a:ext cx="6543190" cy="1758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000"/>
              </a:lnSpc>
              <a:spcBef>
                <a:spcPct val="0"/>
              </a:spcBef>
            </a:pPr>
            <a:r>
              <a:rPr lang="en-US" b="true" sz="5000">
                <a:solidFill>
                  <a:srgbClr val="FFFFFF"/>
                </a:solidFill>
                <a:latin typeface="TT Supermolot Neue Expanded Bold"/>
                <a:ea typeface="TT Supermolot Neue Expanded Bold"/>
                <a:cs typeface="TT Supermolot Neue Expanded Bold"/>
                <a:sym typeface="TT Supermolot Neue Expanded Bold"/>
              </a:rPr>
              <a:t>SERIJSKA I PARALELNA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846667" y="2051020"/>
            <a:ext cx="7307339" cy="6994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TT Supermolot Neue Expanded"/>
                <a:ea typeface="TT Supermolot Neue Expanded"/>
                <a:cs typeface="TT Supermolot Neue Expanded"/>
                <a:sym typeface="TT Supermolot Neue Expanded"/>
              </a:rPr>
              <a:t>U implementaciji postoje dve verzije algoritma:</a:t>
            </a:r>
          </a:p>
          <a:p>
            <a:pPr algn="just" marL="539748" indent="-269874" lvl="1">
              <a:lnSpc>
                <a:spcPts val="3499"/>
              </a:lnSpc>
              <a:buFont typeface="Arial"/>
              <a:buChar char="•"/>
            </a:pPr>
            <a:r>
              <a:rPr lang="en-US" b="true" sz="2499">
                <a:solidFill>
                  <a:srgbClr val="FFFFFF"/>
                </a:solidFill>
                <a:latin typeface="TT Supermolot Neue Expanded Bold"/>
                <a:ea typeface="TT Supermolot Neue Expanded Bold"/>
                <a:cs typeface="TT Supermolot Neue Expanded Bold"/>
                <a:sym typeface="TT Supermolot Neue Expanded Bold"/>
              </a:rPr>
              <a:t>Serijska verzija</a:t>
            </a:r>
            <a:r>
              <a:rPr lang="en-US" sz="2499">
                <a:solidFill>
                  <a:srgbClr val="FFFFFF"/>
                </a:solidFill>
                <a:latin typeface="TT Supermolot Neue Expanded"/>
                <a:ea typeface="TT Supermolot Neue Expanded"/>
                <a:cs typeface="TT Supermolot Neue Expanded"/>
                <a:sym typeface="TT Supermolot Neue Expanded"/>
              </a:rPr>
              <a:t>: Algoritam se izvršava na jednoj niti. Cela p</a:t>
            </a:r>
            <a:r>
              <a:rPr lang="en-US" sz="2499">
                <a:solidFill>
                  <a:srgbClr val="FFFFFF"/>
                </a:solidFill>
                <a:latin typeface="TT Supermolot Neue Expanded"/>
                <a:ea typeface="TT Supermolot Neue Expanded"/>
                <a:cs typeface="TT Supermolot Neue Expanded"/>
                <a:sym typeface="TT Supermolot Neue Expanded"/>
              </a:rPr>
              <a:t>opulacija</a:t>
            </a:r>
            <a:r>
              <a:rPr lang="en-US" sz="2499">
                <a:solidFill>
                  <a:srgbClr val="FFFFFF"/>
                </a:solidFill>
                <a:latin typeface="TT Supermolot Neue Expanded"/>
                <a:ea typeface="TT Supermolot Neue Expanded"/>
                <a:cs typeface="TT Supermolot Neue Expanded"/>
                <a:sym typeface="TT Supermolot Neue Expanded"/>
              </a:rPr>
              <a:t> evoluira u jednoj petlji, a najbolje rešenje se prati kroz svaku generaciju.</a:t>
            </a:r>
          </a:p>
          <a:p>
            <a:pPr algn="just" marL="539748" indent="-269874" lvl="1">
              <a:lnSpc>
                <a:spcPts val="3499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499">
                <a:solidFill>
                  <a:srgbClr val="FFFFFF"/>
                </a:solidFill>
                <a:latin typeface="TT Supermolot Neue Expanded Bold"/>
                <a:ea typeface="TT Supermolot Neue Expanded Bold"/>
                <a:cs typeface="TT Supermolot Neue Expanded Bold"/>
                <a:sym typeface="TT Supermolot Neue Expanded Bold"/>
              </a:rPr>
              <a:t>Paralelna verzija</a:t>
            </a:r>
            <a:r>
              <a:rPr lang="en-US" sz="2499">
                <a:solidFill>
                  <a:srgbClr val="FFFFFF"/>
                </a:solidFill>
                <a:latin typeface="TT Supermolot Neue Expanded"/>
                <a:ea typeface="TT Supermolot Neue Expanded"/>
                <a:cs typeface="TT Supermolot Neue Expanded"/>
                <a:sym typeface="TT Supermolot Neue Expanded"/>
              </a:rPr>
              <a:t>: Populacij</a:t>
            </a:r>
            <a:r>
              <a:rPr lang="en-US" sz="2499">
                <a:solidFill>
                  <a:srgbClr val="FFFFFF"/>
                </a:solidFill>
                <a:latin typeface="TT Supermolot Neue Expanded"/>
                <a:ea typeface="TT Supermolot Neue Expanded"/>
                <a:cs typeface="TT Supermolot Neue Expanded"/>
                <a:sym typeface="TT Supermolot Neue Expanded"/>
              </a:rPr>
              <a:t>a</a:t>
            </a:r>
            <a:r>
              <a:rPr lang="en-US" sz="2499">
                <a:solidFill>
                  <a:srgbClr val="FFFFFF"/>
                </a:solidFill>
                <a:latin typeface="TT Supermolot Neue Expanded"/>
                <a:ea typeface="TT Supermolot Neue Expanded"/>
                <a:cs typeface="TT Supermolot Neue Expanded"/>
                <a:sym typeface="TT Supermolot Neue Expanded"/>
              </a:rPr>
              <a:t> </a:t>
            </a:r>
            <a:r>
              <a:rPr lang="en-US" sz="2499">
                <a:solidFill>
                  <a:srgbClr val="FFFFFF"/>
                </a:solidFill>
                <a:latin typeface="TT Supermolot Neue Expanded"/>
                <a:ea typeface="TT Supermolot Neue Expanded"/>
                <a:cs typeface="TT Supermolot Neue Expanded"/>
                <a:sym typeface="TT Supermolot Neue Expanded"/>
              </a:rPr>
              <a:t>je</a:t>
            </a:r>
            <a:r>
              <a:rPr lang="en-US" sz="2499">
                <a:solidFill>
                  <a:srgbClr val="FFFFFF"/>
                </a:solidFill>
                <a:latin typeface="TT Supermolot Neue Expanded"/>
                <a:ea typeface="TT Supermolot Neue Expanded"/>
                <a:cs typeface="TT Supermolot Neue Expanded"/>
                <a:sym typeface="TT Supermolot Neue Expanded"/>
              </a:rPr>
              <a:t> podeljena na više "ostrva", gde svako ostrvo evoluira na zasebnoj niti. Povremeno, "migranti" (najbolja rešenja sa jednog ostrv</a:t>
            </a:r>
            <a:r>
              <a:rPr lang="en-US" sz="2499">
                <a:solidFill>
                  <a:srgbClr val="FFFFFF"/>
                </a:solidFill>
                <a:latin typeface="TT Supermolot Neue Expanded"/>
                <a:ea typeface="TT Supermolot Neue Expanded"/>
                <a:cs typeface="TT Supermolot Neue Expanded"/>
                <a:sym typeface="TT Supermolot Neue Expanded"/>
              </a:rPr>
              <a:t>a</a:t>
            </a:r>
            <a:r>
              <a:rPr lang="en-US" sz="2499">
                <a:solidFill>
                  <a:srgbClr val="FFFFFF"/>
                </a:solidFill>
                <a:latin typeface="TT Supermolot Neue Expanded"/>
                <a:ea typeface="TT Supermolot Neue Expanded"/>
                <a:cs typeface="TT Supermolot Neue Expanded"/>
                <a:sym typeface="TT Supermolot Neue Expanded"/>
              </a:rPr>
              <a:t>) se šalju na druga ostrva da unesu novu genetiku i poboljšaju rešenja. Ovo omogućava brže pronalaž</a:t>
            </a:r>
            <a:r>
              <a:rPr lang="en-US" sz="2499">
                <a:solidFill>
                  <a:srgbClr val="FFFFFF"/>
                </a:solidFill>
                <a:latin typeface="TT Supermolot Neue Expanded"/>
                <a:ea typeface="TT Supermolot Neue Expanded"/>
                <a:cs typeface="TT Supermolot Neue Expanded"/>
                <a:sym typeface="TT Supermolot Neue Expanded"/>
              </a:rPr>
              <a:t>enj</a:t>
            </a:r>
            <a:r>
              <a:rPr lang="en-US" sz="2499">
                <a:solidFill>
                  <a:srgbClr val="FFFFFF"/>
                </a:solidFill>
                <a:latin typeface="TT Supermolot Neue Expanded"/>
                <a:ea typeface="TT Supermolot Neue Expanded"/>
                <a:cs typeface="TT Supermolot Neue Expanded"/>
                <a:sym typeface="TT Supermolot Neue Expanded"/>
              </a:rPr>
              <a:t>e boljih rešenja, naročito kod velikih instanci problema. Mogu se videti senderi i receiveri koji šalju i primaju migrante.</a:t>
            </a:r>
          </a:p>
          <a:p>
            <a:pPr algn="just" marL="0" indent="0" lvl="0">
              <a:lnSpc>
                <a:spcPts val="3499"/>
              </a:lnSpc>
              <a:spcBef>
                <a:spcPct val="0"/>
              </a:spcBef>
            </a:pP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6877854" y="7626302"/>
            <a:ext cx="1751134" cy="1124105"/>
          </a:xfrm>
          <a:custGeom>
            <a:avLst/>
            <a:gdLst/>
            <a:ahLst/>
            <a:cxnLst/>
            <a:rect r="r" b="b" t="t" l="l"/>
            <a:pathLst>
              <a:path h="1124105" w="1751134">
                <a:moveTo>
                  <a:pt x="0" y="0"/>
                </a:moveTo>
                <a:lnTo>
                  <a:pt x="1751135" y="0"/>
                </a:lnTo>
                <a:lnTo>
                  <a:pt x="1751135" y="1124105"/>
                </a:lnTo>
                <a:lnTo>
                  <a:pt x="0" y="112410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1698510" y="8977274"/>
            <a:ext cx="3397020" cy="562052"/>
          </a:xfrm>
          <a:custGeom>
            <a:avLst/>
            <a:gdLst/>
            <a:ahLst/>
            <a:cxnLst/>
            <a:rect r="r" b="b" t="t" l="l"/>
            <a:pathLst>
              <a:path h="562052" w="3397020">
                <a:moveTo>
                  <a:pt x="0" y="0"/>
                </a:moveTo>
                <a:lnTo>
                  <a:pt x="3397020" y="0"/>
                </a:lnTo>
                <a:lnTo>
                  <a:pt x="3397020" y="562052"/>
                </a:lnTo>
                <a:lnTo>
                  <a:pt x="0" y="56205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6543759" y="1639594"/>
            <a:ext cx="3397020" cy="562052"/>
          </a:xfrm>
          <a:custGeom>
            <a:avLst/>
            <a:gdLst/>
            <a:ahLst/>
            <a:cxnLst/>
            <a:rect r="r" b="b" t="t" l="l"/>
            <a:pathLst>
              <a:path h="562052" w="3397020">
                <a:moveTo>
                  <a:pt x="0" y="0"/>
                </a:moveTo>
                <a:lnTo>
                  <a:pt x="3397020" y="0"/>
                </a:lnTo>
                <a:lnTo>
                  <a:pt x="3397020" y="562053"/>
                </a:lnTo>
                <a:lnTo>
                  <a:pt x="0" y="56205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0" r="0" b="-1844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340989" y="1536593"/>
            <a:ext cx="1751134" cy="1124105"/>
          </a:xfrm>
          <a:custGeom>
            <a:avLst/>
            <a:gdLst/>
            <a:ahLst/>
            <a:cxnLst/>
            <a:rect r="r" b="b" t="t" l="l"/>
            <a:pathLst>
              <a:path h="1124105" w="1751134">
                <a:moveTo>
                  <a:pt x="0" y="0"/>
                </a:moveTo>
                <a:lnTo>
                  <a:pt x="1751135" y="0"/>
                </a:lnTo>
                <a:lnTo>
                  <a:pt x="1751135" y="1124105"/>
                </a:lnTo>
                <a:lnTo>
                  <a:pt x="0" y="11241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877854" y="7626302"/>
            <a:ext cx="1751134" cy="1124105"/>
          </a:xfrm>
          <a:custGeom>
            <a:avLst/>
            <a:gdLst/>
            <a:ahLst/>
            <a:cxnLst/>
            <a:rect r="r" b="b" t="t" l="l"/>
            <a:pathLst>
              <a:path h="1124105" w="1751134">
                <a:moveTo>
                  <a:pt x="0" y="0"/>
                </a:moveTo>
                <a:lnTo>
                  <a:pt x="1751135" y="0"/>
                </a:lnTo>
                <a:lnTo>
                  <a:pt x="1751135" y="1124105"/>
                </a:lnTo>
                <a:lnTo>
                  <a:pt x="0" y="11241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1698510" y="8977274"/>
            <a:ext cx="3397020" cy="562052"/>
          </a:xfrm>
          <a:custGeom>
            <a:avLst/>
            <a:gdLst/>
            <a:ahLst/>
            <a:cxnLst/>
            <a:rect r="r" b="b" t="t" l="l"/>
            <a:pathLst>
              <a:path h="562052" w="3397020">
                <a:moveTo>
                  <a:pt x="0" y="0"/>
                </a:moveTo>
                <a:lnTo>
                  <a:pt x="3397020" y="0"/>
                </a:lnTo>
                <a:lnTo>
                  <a:pt x="3397020" y="562052"/>
                </a:lnTo>
                <a:lnTo>
                  <a:pt x="0" y="56205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543759" y="1639594"/>
            <a:ext cx="3397020" cy="562052"/>
          </a:xfrm>
          <a:custGeom>
            <a:avLst/>
            <a:gdLst/>
            <a:ahLst/>
            <a:cxnLst/>
            <a:rect r="r" b="b" t="t" l="l"/>
            <a:pathLst>
              <a:path h="562052" w="3397020">
                <a:moveTo>
                  <a:pt x="0" y="0"/>
                </a:moveTo>
                <a:lnTo>
                  <a:pt x="3397020" y="0"/>
                </a:lnTo>
                <a:lnTo>
                  <a:pt x="3397020" y="562053"/>
                </a:lnTo>
                <a:lnTo>
                  <a:pt x="0" y="56205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185914" y="1145882"/>
            <a:ext cx="9916172" cy="873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000"/>
              </a:lnSpc>
              <a:spcBef>
                <a:spcPct val="0"/>
              </a:spcBef>
            </a:pPr>
            <a:r>
              <a:rPr lang="en-US" b="true" sz="5000">
                <a:solidFill>
                  <a:srgbClr val="FFFFFF"/>
                </a:solidFill>
                <a:latin typeface="TT Supermolot Neue Expanded Bold"/>
                <a:ea typeface="TT Supermolot Neue Expanded Bold"/>
                <a:cs typeface="TT Supermolot Neue Expanded Bold"/>
                <a:sym typeface="TT Supermolot Neue Expanded Bold"/>
              </a:rPr>
              <a:t>ARGUMENTI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968369" y="2205711"/>
            <a:ext cx="14054912" cy="7333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660"/>
              </a:lnSpc>
            </a:pPr>
            <a:r>
              <a:rPr lang="en-US" sz="1900">
                <a:solidFill>
                  <a:srgbClr val="FFFFFF"/>
                </a:solidFill>
                <a:latin typeface="TT Supermolot Neue Expanded"/>
                <a:ea typeface="TT Supermolot Neue Expanded"/>
                <a:cs typeface="TT Supermolot Neue Expanded"/>
                <a:sym typeface="TT Supermolot Neue Expanded"/>
              </a:rPr>
              <a:t>Program omogućava korisniku da podesi ključne parametre genetskog algoritma i njegove paralelne implementacije direktn</a:t>
            </a:r>
            <a:r>
              <a:rPr lang="en-US" sz="1900">
                <a:solidFill>
                  <a:srgbClr val="FFFFFF"/>
                </a:solidFill>
                <a:latin typeface="TT Supermolot Neue Expanded"/>
                <a:ea typeface="TT Supermolot Neue Expanded"/>
                <a:cs typeface="TT Supermolot Neue Expanded"/>
                <a:sym typeface="TT Supermolot Neue Expanded"/>
              </a:rPr>
              <a:t>o </a:t>
            </a:r>
            <a:r>
              <a:rPr lang="en-US" sz="1900">
                <a:solidFill>
                  <a:srgbClr val="FFFFFF"/>
                </a:solidFill>
                <a:latin typeface="TT Supermolot Neue Expanded"/>
                <a:ea typeface="TT Supermolot Neue Expanded"/>
                <a:cs typeface="TT Supermolot Neue Expanded"/>
                <a:sym typeface="TT Supermolot Neue Expanded"/>
              </a:rPr>
              <a:t>preko komandne linije. Ovi argumenti su esencijalni za prilagođavanje algoritma specifičnim pr</a:t>
            </a:r>
            <a:r>
              <a:rPr lang="en-US" sz="1900">
                <a:solidFill>
                  <a:srgbClr val="FFFFFF"/>
                </a:solidFill>
                <a:latin typeface="TT Supermolot Neue Expanded"/>
                <a:ea typeface="TT Supermolot Neue Expanded"/>
                <a:cs typeface="TT Supermolot Neue Expanded"/>
                <a:sym typeface="TT Supermolot Neue Expanded"/>
              </a:rPr>
              <a:t>o</a:t>
            </a:r>
            <a:r>
              <a:rPr lang="en-US" sz="1900">
                <a:solidFill>
                  <a:srgbClr val="FFFFFF"/>
                </a:solidFill>
                <a:latin typeface="TT Supermolot Neue Expanded"/>
                <a:ea typeface="TT Supermolot Neue Expanded"/>
                <a:cs typeface="TT Supermolot Neue Expanded"/>
                <a:sym typeface="TT Supermolot Neue Expanded"/>
              </a:rPr>
              <a:t>b</a:t>
            </a:r>
            <a:r>
              <a:rPr lang="en-US" sz="1900">
                <a:solidFill>
                  <a:srgbClr val="FFFFFF"/>
                </a:solidFill>
                <a:latin typeface="TT Supermolot Neue Expanded"/>
                <a:ea typeface="TT Supermolot Neue Expanded"/>
                <a:cs typeface="TT Supermolot Neue Expanded"/>
                <a:sym typeface="TT Supermolot Neue Expanded"/>
              </a:rPr>
              <a:t>l</a:t>
            </a:r>
            <a:r>
              <a:rPr lang="en-US" sz="1900">
                <a:solidFill>
                  <a:srgbClr val="FFFFFF"/>
                </a:solidFill>
                <a:latin typeface="TT Supermolot Neue Expanded"/>
                <a:ea typeface="TT Supermolot Neue Expanded"/>
                <a:cs typeface="TT Supermolot Neue Expanded"/>
                <a:sym typeface="TT Supermolot Neue Expanded"/>
              </a:rPr>
              <a:t>emim</a:t>
            </a:r>
            <a:r>
              <a:rPr lang="en-US" sz="1900">
                <a:solidFill>
                  <a:srgbClr val="FFFFFF"/>
                </a:solidFill>
                <a:latin typeface="TT Supermolot Neue Expanded"/>
                <a:ea typeface="TT Supermolot Neue Expanded"/>
                <a:cs typeface="TT Supermolot Neue Expanded"/>
                <a:sym typeface="TT Supermolot Neue Expanded"/>
              </a:rPr>
              <a:t>a</a:t>
            </a:r>
            <a:r>
              <a:rPr lang="en-US" sz="1900">
                <a:solidFill>
                  <a:srgbClr val="FFFFFF"/>
                </a:solidFill>
                <a:latin typeface="TT Supermolot Neue Expanded"/>
                <a:ea typeface="TT Supermolot Neue Expanded"/>
                <a:cs typeface="TT Supermolot Neue Expanded"/>
                <a:sym typeface="TT Supermolot Neue Expanded"/>
              </a:rPr>
              <a:t> </a:t>
            </a:r>
            <a:r>
              <a:rPr lang="en-US" sz="1900">
                <a:solidFill>
                  <a:srgbClr val="FFFFFF"/>
                </a:solidFill>
                <a:latin typeface="TT Supermolot Neue Expanded"/>
                <a:ea typeface="TT Supermolot Neue Expanded"/>
                <a:cs typeface="TT Supermolot Neue Expanded"/>
                <a:sym typeface="TT Supermolot Neue Expanded"/>
              </a:rPr>
              <a:t>i </a:t>
            </a:r>
            <a:r>
              <a:rPr lang="en-US" sz="1900">
                <a:solidFill>
                  <a:srgbClr val="FFFFFF"/>
                </a:solidFill>
                <a:latin typeface="TT Supermolot Neue Expanded"/>
                <a:ea typeface="TT Supermolot Neue Expanded"/>
                <a:cs typeface="TT Supermolot Neue Expanded"/>
                <a:sym typeface="TT Supermolot Neue Expanded"/>
              </a:rPr>
              <a:t>performansama. Svaki argument ima kratku i dugu formu, zajedno sa opiso</a:t>
            </a:r>
            <a:r>
              <a:rPr lang="en-US" sz="1900">
                <a:solidFill>
                  <a:srgbClr val="FFFFFF"/>
                </a:solidFill>
                <a:latin typeface="TT Supermolot Neue Expanded"/>
                <a:ea typeface="TT Supermolot Neue Expanded"/>
                <a:cs typeface="TT Supermolot Neue Expanded"/>
                <a:sym typeface="TT Supermolot Neue Expanded"/>
              </a:rPr>
              <a:t>m</a:t>
            </a:r>
            <a:r>
              <a:rPr lang="en-US" sz="1900">
                <a:solidFill>
                  <a:srgbClr val="FFFFFF"/>
                </a:solidFill>
                <a:latin typeface="TT Supermolot Neue Expanded"/>
                <a:ea typeface="TT Supermolot Neue Expanded"/>
                <a:cs typeface="TT Supermolot Neue Expanded"/>
                <a:sym typeface="TT Supermolot Neue Expanded"/>
              </a:rPr>
              <a:t> i podrazumevan</a:t>
            </a:r>
            <a:r>
              <a:rPr lang="en-US" sz="1900">
                <a:solidFill>
                  <a:srgbClr val="FFFFFF"/>
                </a:solidFill>
                <a:latin typeface="TT Supermolot Neue Expanded"/>
                <a:ea typeface="TT Supermolot Neue Expanded"/>
                <a:cs typeface="TT Supermolot Neue Expanded"/>
                <a:sym typeface="TT Supermolot Neue Expanded"/>
              </a:rPr>
              <a:t>o</a:t>
            </a:r>
            <a:r>
              <a:rPr lang="en-US" sz="1900">
                <a:solidFill>
                  <a:srgbClr val="FFFFFF"/>
                </a:solidFill>
                <a:latin typeface="TT Supermolot Neue Expanded"/>
                <a:ea typeface="TT Supermolot Neue Expanded"/>
                <a:cs typeface="TT Supermolot Neue Expanded"/>
                <a:sym typeface="TT Supermolot Neue Expanded"/>
              </a:rPr>
              <a:t>m vrednošću.</a:t>
            </a:r>
          </a:p>
          <a:p>
            <a:pPr algn="just">
              <a:lnSpc>
                <a:spcPts val="2660"/>
              </a:lnSpc>
            </a:pPr>
            <a:r>
              <a:rPr lang="en-US" sz="1900">
                <a:solidFill>
                  <a:srgbClr val="FFFFFF"/>
                </a:solidFill>
                <a:latin typeface="TT Supermolot Neue Expanded"/>
                <a:ea typeface="TT Supermolot Neue Expanded"/>
                <a:cs typeface="TT Supermolot Neue Expanded"/>
                <a:sym typeface="TT Supermolot Neue Expanded"/>
              </a:rPr>
              <a:t>Opis argumenata</a:t>
            </a:r>
          </a:p>
          <a:p>
            <a:pPr algn="just">
              <a:lnSpc>
                <a:spcPts val="2660"/>
              </a:lnSpc>
            </a:pPr>
          </a:p>
          <a:p>
            <a:pPr algn="just" marL="410213" indent="-205106" lvl="1">
              <a:lnSpc>
                <a:spcPts val="2660"/>
              </a:lnSpc>
              <a:buFont typeface="Arial"/>
              <a:buChar char="•"/>
            </a:pPr>
            <a:r>
              <a:rPr lang="en-US" b="true" sz="1900">
                <a:solidFill>
                  <a:srgbClr val="FFFFFF"/>
                </a:solidFill>
                <a:latin typeface="TT Supermolot Neue Expanded Bold"/>
                <a:ea typeface="TT Supermolot Neue Expanded Bold"/>
                <a:cs typeface="TT Supermolot Neue Expanded Bold"/>
                <a:sym typeface="TT Supermolot Neue Expanded Bold"/>
              </a:rPr>
              <a:t>-t, --threads:</a:t>
            </a:r>
            <a:r>
              <a:rPr lang="en-US" sz="1900">
                <a:solidFill>
                  <a:srgbClr val="FFFFFF"/>
                </a:solidFill>
                <a:latin typeface="TT Supermolot Neue Expanded"/>
                <a:ea typeface="TT Supermolot Neue Expanded"/>
                <a:cs typeface="TT Supermolot Neue Expanded"/>
                <a:sym typeface="TT Supermolot Neue Expanded"/>
              </a:rPr>
              <a:t> Broj ostrva (threads). Podrazumevana vrednost je 14. Svako ostrvo predstavlja zasebnu populaciju koja evoluira nezavisno, a paralelno izvršavanje na više niti omogućava brže rešavanje problema.</a:t>
            </a:r>
          </a:p>
          <a:p>
            <a:pPr algn="just" marL="410213" indent="-205106" lvl="1">
              <a:lnSpc>
                <a:spcPts val="2660"/>
              </a:lnSpc>
              <a:buFont typeface="Arial"/>
              <a:buChar char="•"/>
            </a:pPr>
            <a:r>
              <a:rPr lang="en-US" b="true" sz="1900">
                <a:solidFill>
                  <a:srgbClr val="FFFFFF"/>
                </a:solidFill>
                <a:latin typeface="TT Supermolot Neue Expanded Bold"/>
                <a:ea typeface="TT Supermolot Neue Expanded Bold"/>
                <a:cs typeface="TT Supermolot Neue Expanded Bold"/>
                <a:sym typeface="TT Supermolot Neue Expanded Bold"/>
              </a:rPr>
              <a:t>-c, --cities</a:t>
            </a:r>
            <a:r>
              <a:rPr lang="en-US" sz="1900">
                <a:solidFill>
                  <a:srgbClr val="FFFFFF"/>
                </a:solidFill>
                <a:latin typeface="TT Supermolot Neue Expanded"/>
                <a:ea typeface="TT Supermolot Neue Expanded"/>
                <a:cs typeface="TT Supermolot Neue Expanded"/>
                <a:sym typeface="TT Supermolot Neue Expanded"/>
              </a:rPr>
              <a:t>: Broj gradova u problemu. Podrazumevana vrednost je 10. Ova vrednost određuje veličinu instance TSP problema koji se rešava.</a:t>
            </a:r>
          </a:p>
          <a:p>
            <a:pPr algn="just" marL="410213" indent="-205106" lvl="1">
              <a:lnSpc>
                <a:spcPts val="2660"/>
              </a:lnSpc>
              <a:buFont typeface="Arial"/>
              <a:buChar char="•"/>
            </a:pPr>
            <a:r>
              <a:rPr lang="en-US" b="true" sz="1900">
                <a:solidFill>
                  <a:srgbClr val="FFFFFF"/>
                </a:solidFill>
                <a:latin typeface="TT Supermolot Neue Expanded Bold"/>
                <a:ea typeface="TT Supermolot Neue Expanded Bold"/>
                <a:cs typeface="TT Supermolot Neue Expanded Bold"/>
                <a:sym typeface="TT Supermolot Neue Expanded Bold"/>
              </a:rPr>
              <a:t>-g, --generations</a:t>
            </a:r>
            <a:r>
              <a:rPr lang="en-US" sz="1900">
                <a:solidFill>
                  <a:srgbClr val="FFFFFF"/>
                </a:solidFill>
                <a:latin typeface="TT Supermolot Neue Expanded"/>
                <a:ea typeface="TT Supermolot Neue Expanded"/>
                <a:cs typeface="TT Supermolot Neue Expanded"/>
                <a:sym typeface="TT Supermolot Neue Expanded"/>
              </a:rPr>
              <a:t>: Maksimalan broj generacija. Podrazumevana vrednost je 100. Algoritam se izvršava do ovog broja generacija, nakon čega se zaustavlja, bez obzira na kvalitet rešenja.</a:t>
            </a:r>
          </a:p>
          <a:p>
            <a:pPr algn="just" marL="410213" indent="-205106" lvl="1">
              <a:lnSpc>
                <a:spcPts val="2660"/>
              </a:lnSpc>
              <a:buFont typeface="Arial"/>
              <a:buChar char="•"/>
            </a:pPr>
            <a:r>
              <a:rPr lang="en-US" b="true" sz="1900">
                <a:solidFill>
                  <a:srgbClr val="FFFFFF"/>
                </a:solidFill>
                <a:latin typeface="TT Supermolot Neue Expanded Bold"/>
                <a:ea typeface="TT Supermolot Neue Expanded Bold"/>
                <a:cs typeface="TT Supermolot Neue Expanded Bold"/>
                <a:sym typeface="TT Supermolot Neue Expanded Bold"/>
              </a:rPr>
              <a:t>-m, --migration</a:t>
            </a:r>
            <a:r>
              <a:rPr lang="en-US" sz="1900">
                <a:solidFill>
                  <a:srgbClr val="FFFFFF"/>
                </a:solidFill>
                <a:latin typeface="TT Supermolot Neue Expanded"/>
                <a:ea typeface="TT Supermolot Neue Expanded"/>
                <a:cs typeface="TT Supermolot Neue Expanded"/>
                <a:sym typeface="TT Supermolot Neue Expanded"/>
              </a:rPr>
              <a:t>: Interval migracije. Podrazumevana vrednost je 10. Migracija se dešava na svakih 10 generacija, kada se najbolja rešenja razmenjuju između ostrva.</a:t>
            </a:r>
          </a:p>
          <a:p>
            <a:pPr algn="just" marL="410213" indent="-205106" lvl="1">
              <a:lnSpc>
                <a:spcPts val="2660"/>
              </a:lnSpc>
              <a:buFont typeface="Arial"/>
              <a:buChar char="•"/>
            </a:pPr>
            <a:r>
              <a:rPr lang="en-US" b="true" sz="1900">
                <a:solidFill>
                  <a:srgbClr val="FFFFFF"/>
                </a:solidFill>
                <a:latin typeface="TT Supermolot Neue Expanded Bold"/>
                <a:ea typeface="TT Supermolot Neue Expanded Bold"/>
                <a:cs typeface="TT Supermolot Neue Expanded Bold"/>
                <a:sym typeface="TT Supermolot Neue Expanded Bold"/>
              </a:rPr>
              <a:t>-n, --no_migrants</a:t>
            </a:r>
            <a:r>
              <a:rPr lang="en-US" sz="1900">
                <a:solidFill>
                  <a:srgbClr val="FFFFFF"/>
                </a:solidFill>
                <a:latin typeface="TT Supermolot Neue Expanded"/>
                <a:ea typeface="TT Supermolot Neue Expanded"/>
                <a:cs typeface="TT Supermolot Neue Expanded"/>
                <a:sym typeface="TT Supermolot Neue Expanded"/>
              </a:rPr>
              <a:t>: Broj migranata. Podrazumevana vrednost je 2. Ovaj argument određuje koliko se najboljih rešenja (jedinki) prenosi sa jednog ostrva na drugo tokom migracije.</a:t>
            </a:r>
          </a:p>
          <a:p>
            <a:pPr algn="just" marL="410213" indent="-205106" lvl="1">
              <a:lnSpc>
                <a:spcPts val="2660"/>
              </a:lnSpc>
              <a:buFont typeface="Arial"/>
              <a:buChar char="•"/>
            </a:pPr>
            <a:r>
              <a:rPr lang="en-US" b="true" sz="1900">
                <a:solidFill>
                  <a:srgbClr val="FFFFFF"/>
                </a:solidFill>
                <a:latin typeface="TT Supermolot Neue Expanded Bold"/>
                <a:ea typeface="TT Supermolot Neue Expanded Bold"/>
                <a:cs typeface="TT Supermolot Neue Expanded Bold"/>
                <a:sym typeface="TT Supermolot Neue Expanded Bold"/>
              </a:rPr>
              <a:t>-e, --expected-mutation-possibility</a:t>
            </a:r>
            <a:r>
              <a:rPr lang="en-US" sz="1900">
                <a:solidFill>
                  <a:srgbClr val="FFFFFF"/>
                </a:solidFill>
                <a:latin typeface="TT Supermolot Neue Expanded"/>
                <a:ea typeface="TT Supermolot Neue Expanded"/>
                <a:cs typeface="TT Supermolot Neue Expanded"/>
                <a:sym typeface="TT Supermolot Neue Expanded"/>
              </a:rPr>
              <a:t>: Verovatnoća mutacije. Podrazumevana vrednost je 0.2. Mutacija je važan mehanizam koji unosi raznolikost u populaciju i pomaže u izbegavanju lokalnih optimuma. Verovatnoća mutacije se primenjuje na svakoj jedinki u svakoj generaciji.</a:t>
            </a:r>
          </a:p>
          <a:p>
            <a:pPr algn="just" marL="410213" indent="-205106" lvl="1">
              <a:lnSpc>
                <a:spcPts val="2660"/>
              </a:lnSpc>
              <a:buFont typeface="Arial"/>
              <a:buChar char="•"/>
            </a:pPr>
            <a:r>
              <a:rPr lang="en-US" b="true" sz="1900">
                <a:solidFill>
                  <a:srgbClr val="FFFFFF"/>
                </a:solidFill>
                <a:latin typeface="TT Supermolot Neue Expanded Bold"/>
                <a:ea typeface="TT Supermolot Neue Expanded Bold"/>
                <a:cs typeface="TT Supermolot Neue Expanded Bold"/>
                <a:sym typeface="TT Supermolot Neue Expanded Bold"/>
              </a:rPr>
              <a:t>-p, --population</a:t>
            </a:r>
            <a:r>
              <a:rPr lang="en-US" sz="1900">
                <a:solidFill>
                  <a:srgbClr val="FFFFFF"/>
                </a:solidFill>
                <a:latin typeface="TT Supermolot Neue Expanded"/>
                <a:ea typeface="TT Supermolot Neue Expanded"/>
                <a:cs typeface="TT Supermolot Neue Expanded"/>
                <a:sym typeface="TT Supermolot Neue Expanded"/>
              </a:rPr>
              <a:t>: Veličina populacije po ostrvu. Podrazumevana vrednost je 20. Veličina populacije direktno utiče na raznolikost rešenja i brzinu konvergencije algoritma. Veća populacija obično zahteva više vremena za obradu, ali može dati bolja rešenja.</a:t>
            </a:r>
          </a:p>
          <a:p>
            <a:pPr algn="just">
              <a:lnSpc>
                <a:spcPts val="266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0" r="0" b="-1844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340989" y="1536593"/>
            <a:ext cx="1751134" cy="1124105"/>
          </a:xfrm>
          <a:custGeom>
            <a:avLst/>
            <a:gdLst/>
            <a:ahLst/>
            <a:cxnLst/>
            <a:rect r="r" b="b" t="t" l="l"/>
            <a:pathLst>
              <a:path h="1124105" w="1751134">
                <a:moveTo>
                  <a:pt x="0" y="0"/>
                </a:moveTo>
                <a:lnTo>
                  <a:pt x="1751135" y="0"/>
                </a:lnTo>
                <a:lnTo>
                  <a:pt x="1751135" y="1124105"/>
                </a:lnTo>
                <a:lnTo>
                  <a:pt x="0" y="11241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877854" y="7626302"/>
            <a:ext cx="1751134" cy="1124105"/>
          </a:xfrm>
          <a:custGeom>
            <a:avLst/>
            <a:gdLst/>
            <a:ahLst/>
            <a:cxnLst/>
            <a:rect r="r" b="b" t="t" l="l"/>
            <a:pathLst>
              <a:path h="1124105" w="1751134">
                <a:moveTo>
                  <a:pt x="0" y="0"/>
                </a:moveTo>
                <a:lnTo>
                  <a:pt x="1751135" y="0"/>
                </a:lnTo>
                <a:lnTo>
                  <a:pt x="1751135" y="1124105"/>
                </a:lnTo>
                <a:lnTo>
                  <a:pt x="0" y="11241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1698510" y="8977274"/>
            <a:ext cx="3397020" cy="562052"/>
          </a:xfrm>
          <a:custGeom>
            <a:avLst/>
            <a:gdLst/>
            <a:ahLst/>
            <a:cxnLst/>
            <a:rect r="r" b="b" t="t" l="l"/>
            <a:pathLst>
              <a:path h="562052" w="3397020">
                <a:moveTo>
                  <a:pt x="0" y="0"/>
                </a:moveTo>
                <a:lnTo>
                  <a:pt x="3397020" y="0"/>
                </a:lnTo>
                <a:lnTo>
                  <a:pt x="3397020" y="562052"/>
                </a:lnTo>
                <a:lnTo>
                  <a:pt x="0" y="56205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543759" y="1639594"/>
            <a:ext cx="3397020" cy="562052"/>
          </a:xfrm>
          <a:custGeom>
            <a:avLst/>
            <a:gdLst/>
            <a:ahLst/>
            <a:cxnLst/>
            <a:rect r="r" b="b" t="t" l="l"/>
            <a:pathLst>
              <a:path h="562052" w="3397020">
                <a:moveTo>
                  <a:pt x="0" y="0"/>
                </a:moveTo>
                <a:lnTo>
                  <a:pt x="3397020" y="0"/>
                </a:lnTo>
                <a:lnTo>
                  <a:pt x="3397020" y="562053"/>
                </a:lnTo>
                <a:lnTo>
                  <a:pt x="0" y="56205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aphicFrame>
        <p:nvGraphicFramePr>
          <p:cNvPr name="Table 7" id="7"/>
          <p:cNvGraphicFramePr>
            <a:graphicFrameLocks noGrp="true"/>
          </p:cNvGraphicFramePr>
          <p:nvPr/>
        </p:nvGraphicFramePr>
        <p:xfrm>
          <a:off x="2012239" y="547688"/>
          <a:ext cx="14551886" cy="8696325"/>
        </p:xfrm>
        <a:graphic>
          <a:graphicData uri="http://schemas.openxmlformats.org/drawingml/2006/table">
            <a:tbl>
              <a:tblPr/>
              <a:tblGrid>
                <a:gridCol w="1636024"/>
                <a:gridCol w="4181825"/>
                <a:gridCol w="4382367"/>
                <a:gridCol w="4351670"/>
              </a:tblGrid>
              <a:tr h="92799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 b="true">
                          <a:solidFill>
                            <a:srgbClr val="FFFFFF"/>
                          </a:solidFill>
                          <a:latin typeface="TT Supermolot Neue Expanded Bold"/>
                          <a:ea typeface="TT Supermolot Neue Expanded Bold"/>
                          <a:cs typeface="TT Supermolot Neue Expanded Bold"/>
                          <a:sym typeface="TT Supermolot Neue Expanded Bold"/>
                        </a:rPr>
                        <a:t>Population; Generations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 b="true">
                          <a:solidFill>
                            <a:srgbClr val="FFFFFF"/>
                          </a:solidFill>
                          <a:latin typeface="TT Supermolot Neue Expanded Bold"/>
                          <a:ea typeface="TT Supermolot Neue Expanded Bold"/>
                          <a:cs typeface="TT Supermolot Neue Expanded Bold"/>
                          <a:sym typeface="TT Supermolot Neue Expanded Bold"/>
                        </a:rPr>
                        <a:t>10 cities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 b="true">
                          <a:solidFill>
                            <a:srgbClr val="FFFFFF"/>
                          </a:solidFill>
                          <a:latin typeface="TT Supermolot Neue Expanded Bold"/>
                          <a:ea typeface="TT Supermolot Neue Expanded Bold"/>
                          <a:cs typeface="TT Supermolot Neue Expanded Bold"/>
                          <a:sym typeface="TT Supermolot Neue Expanded Bold"/>
                        </a:rPr>
                        <a:t>15 cities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 b="true">
                          <a:solidFill>
                            <a:srgbClr val="FFFFFF"/>
                          </a:solidFill>
                          <a:latin typeface="TT Supermolot Neue Expanded Bold"/>
                          <a:ea typeface="TT Supermolot Neue Expanded Bold"/>
                          <a:cs typeface="TT Supermolot Neue Expanded Bold"/>
                          <a:sym typeface="TT Supermolot Neue Expanded Bold"/>
                        </a:rPr>
                        <a:t>20 cities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3782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>
                          <a:solidFill>
                            <a:srgbClr val="FFFFFF"/>
                          </a:solidFill>
                          <a:latin typeface="TT Supermolot Neue Expanded"/>
                          <a:ea typeface="TT Supermolot Neue Expanded"/>
                          <a:cs typeface="TT Supermolot Neue Expanded"/>
                          <a:sym typeface="TT Supermolot Neue Expanded"/>
                        </a:rPr>
                        <a:t>10; 100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>
                          <a:solidFill>
                            <a:srgbClr val="FFFFFF"/>
                          </a:solidFill>
                          <a:latin typeface="TT Supermolot Neue Expanded"/>
                          <a:ea typeface="TT Supermolot Neue Expanded"/>
                          <a:cs typeface="TT Supermolot Neue Expanded"/>
                          <a:sym typeface="TT Supermolot Neue Expanded"/>
                        </a:rPr>
                        <a:t>17ms; 6770 / 33ms; 6590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>
                          <a:solidFill>
                            <a:srgbClr val="FFFFFF"/>
                          </a:solidFill>
                          <a:latin typeface="TT Supermolot Neue Expanded"/>
                          <a:ea typeface="TT Supermolot Neue Expanded"/>
                          <a:cs typeface="TT Supermolot Neue Expanded"/>
                          <a:sym typeface="TT Supermolot Neue Expanded"/>
                        </a:rPr>
                        <a:t>16.5ms; 11150 / 40.5ms; 10153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>
                          <a:solidFill>
                            <a:srgbClr val="FFFFFF"/>
                          </a:solidFill>
                          <a:latin typeface="TT Supermolot Neue Expanded"/>
                          <a:ea typeface="TT Supermolot Neue Expanded"/>
                          <a:cs typeface="TT Supermolot Neue Expanded"/>
                          <a:sym typeface="TT Supermolot Neue Expanded"/>
                        </a:rPr>
                        <a:t>27.5ms; 13073 / 58ms; 11535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3910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>
                          <a:solidFill>
                            <a:srgbClr val="FFFFFF"/>
                          </a:solidFill>
                          <a:latin typeface="TT Supermolot Neue Expanded"/>
                          <a:ea typeface="TT Supermolot Neue Expanded"/>
                          <a:cs typeface="TT Supermolot Neue Expanded"/>
                          <a:sym typeface="TT Supermolot Neue Expanded"/>
                        </a:rPr>
                        <a:t>20; 100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>
                          <a:solidFill>
                            <a:srgbClr val="FFFFFF"/>
                          </a:solidFill>
                          <a:latin typeface="TT Supermolot Neue Expanded"/>
                          <a:ea typeface="TT Supermolot Neue Expanded"/>
                          <a:cs typeface="TT Supermolot Neue Expanded"/>
                          <a:sym typeface="TT Supermolot Neue Expanded"/>
                        </a:rPr>
                        <a:t>68.5ms; 4002 / 33ms; 3842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>
                          <a:solidFill>
                            <a:srgbClr val="FFFFFF"/>
                          </a:solidFill>
                          <a:latin typeface="TT Supermolot Neue Expanded"/>
                          <a:ea typeface="TT Supermolot Neue Expanded"/>
                          <a:cs typeface="TT Supermolot Neue Expanded"/>
                          <a:sym typeface="TT Supermolot Neue Expanded"/>
                        </a:rPr>
                        <a:t>38s; 10218 / 94.5ms; 9268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>
                          <a:solidFill>
                            <a:srgbClr val="FFFFFF"/>
                          </a:solidFill>
                          <a:latin typeface="TT Supermolot Neue Expanded"/>
                          <a:ea typeface="TT Supermolot Neue Expanded"/>
                          <a:cs typeface="TT Supermolot Neue Expanded"/>
                          <a:sym typeface="TT Supermolot Neue Expanded"/>
                        </a:rPr>
                        <a:t>59ms; 10350 / 139.5ms; 11650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8448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>
                          <a:solidFill>
                            <a:srgbClr val="FFFFFF"/>
                          </a:solidFill>
                          <a:latin typeface="TT Supermolot Neue Expanded"/>
                          <a:ea typeface="TT Supermolot Neue Expanded"/>
                          <a:cs typeface="TT Supermolot Neue Expanded"/>
                          <a:sym typeface="TT Supermolot Neue Expanded"/>
                        </a:rPr>
                        <a:t>30; 100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>
                          <a:solidFill>
                            <a:srgbClr val="FFFFFF"/>
                          </a:solidFill>
                          <a:latin typeface="TT Supermolot Neue Expanded"/>
                          <a:ea typeface="TT Supermolot Neue Expanded"/>
                          <a:cs typeface="TT Supermolot Neue Expanded"/>
                          <a:sym typeface="TT Supermolot Neue Expanded"/>
                        </a:rPr>
                        <a:t>36ms; 6508 / 80.5ms; 6078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>
                          <a:solidFill>
                            <a:srgbClr val="FFFFFF"/>
                          </a:solidFill>
                          <a:latin typeface="TT Supermolot Neue Expanded"/>
                          <a:ea typeface="TT Supermolot Neue Expanded"/>
                          <a:cs typeface="TT Supermolot Neue Expanded"/>
                          <a:sym typeface="TT Supermolot Neue Expanded"/>
                        </a:rPr>
                        <a:t>56ms; 7905 / 148.5ms; 7385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>
                          <a:solidFill>
                            <a:srgbClr val="FFFFFF"/>
                          </a:solidFill>
                          <a:latin typeface="TT Supermolot Neue Expanded"/>
                          <a:ea typeface="TT Supermolot Neue Expanded"/>
                          <a:cs typeface="TT Supermolot Neue Expanded"/>
                          <a:sym typeface="TT Supermolot Neue Expanded"/>
                        </a:rPr>
                        <a:t>169.5ms; 12663 / 226.5ms; 11680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8448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>
                          <a:solidFill>
                            <a:srgbClr val="FFFFFF"/>
                          </a:solidFill>
                          <a:latin typeface="TT Supermolot Neue Expanded"/>
                          <a:ea typeface="TT Supermolot Neue Expanded"/>
                          <a:cs typeface="TT Supermolot Neue Expanded"/>
                          <a:sym typeface="TT Supermolot Neue Expanded"/>
                        </a:rPr>
                        <a:t>10; 200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>
                          <a:solidFill>
                            <a:srgbClr val="FFFFFF"/>
                          </a:solidFill>
                          <a:latin typeface="TT Supermolot Neue Expanded"/>
                          <a:ea typeface="TT Supermolot Neue Expanded"/>
                          <a:cs typeface="TT Supermolot Neue Expanded"/>
                          <a:sym typeface="TT Supermolot Neue Expanded"/>
                        </a:rPr>
                        <a:t>61.44ms; 6320 / 120.88ms; 6100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>
                          <a:solidFill>
                            <a:srgbClr val="FFFFFF"/>
                          </a:solidFill>
                          <a:latin typeface="TT Supermolot Neue Expanded"/>
                          <a:ea typeface="TT Supermolot Neue Expanded"/>
                          <a:cs typeface="TT Supermolot Neue Expanded"/>
                          <a:sym typeface="TT Supermolot Neue Expanded"/>
                        </a:rPr>
                        <a:t>108ms; 9650 / 161ms; 9170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>
                          <a:solidFill>
                            <a:srgbClr val="FFFFFF"/>
                          </a:solidFill>
                          <a:latin typeface="TT Supermolot Neue Expanded"/>
                          <a:ea typeface="TT Supermolot Neue Expanded"/>
                          <a:cs typeface="TT Supermolot Neue Expanded"/>
                          <a:sym typeface="TT Supermolot Neue Expanded"/>
                        </a:rPr>
                        <a:t>139.5ms; 12453 / 214ms; 12250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8448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>
                          <a:solidFill>
                            <a:srgbClr val="FFFFFF"/>
                          </a:solidFill>
                          <a:latin typeface="TT Supermolot Neue Expanded"/>
                          <a:ea typeface="TT Supermolot Neue Expanded"/>
                          <a:cs typeface="TT Supermolot Neue Expanded"/>
                          <a:sym typeface="TT Supermolot Neue Expanded"/>
                        </a:rPr>
                        <a:t>20; 200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>
                          <a:solidFill>
                            <a:srgbClr val="FFFFFF"/>
                          </a:solidFill>
                          <a:latin typeface="TT Supermolot Neue Expanded"/>
                          <a:ea typeface="TT Supermolot Neue Expanded"/>
                          <a:cs typeface="TT Supermolot Neue Expanded"/>
                          <a:sym typeface="TT Supermolot Neue Expanded"/>
                        </a:rPr>
                        <a:t>142.89ms; 4538 / 194.90ms; 4298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>
                          <a:solidFill>
                            <a:srgbClr val="FFFFFF"/>
                          </a:solidFill>
                          <a:latin typeface="TT Supermolot Neue Expanded"/>
                          <a:ea typeface="TT Supermolot Neue Expanded"/>
                          <a:cs typeface="TT Supermolot Neue Expanded"/>
                          <a:sym typeface="TT Supermolot Neue Expanded"/>
                        </a:rPr>
                        <a:t>74.63ms; 8623 / 189.63ms; 7580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>
                          <a:solidFill>
                            <a:srgbClr val="FFFFFF"/>
                          </a:solidFill>
                          <a:latin typeface="TT Supermolot Neue Expanded"/>
                          <a:ea typeface="TT Supermolot Neue Expanded"/>
                          <a:cs typeface="TT Supermolot Neue Expanded"/>
                          <a:sym typeface="TT Supermolot Neue Expanded"/>
                        </a:rPr>
                        <a:t>88.94ms; 12333 / 224.37ms; 11175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8448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>
                          <a:solidFill>
                            <a:srgbClr val="FFFFFF"/>
                          </a:solidFill>
                          <a:latin typeface="TT Supermolot Neue Expanded"/>
                          <a:ea typeface="TT Supermolot Neue Expanded"/>
                          <a:cs typeface="TT Supermolot Neue Expanded"/>
                          <a:sym typeface="TT Supermolot Neue Expanded"/>
                        </a:rPr>
                        <a:t>30; 200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>
                          <a:solidFill>
                            <a:srgbClr val="FFFFFF"/>
                          </a:solidFill>
                          <a:latin typeface="TT Supermolot Neue Expanded"/>
                          <a:ea typeface="TT Supermolot Neue Expanded"/>
                          <a:cs typeface="TT Supermolot Neue Expanded"/>
                          <a:sym typeface="TT Supermolot Neue Expanded"/>
                        </a:rPr>
                        <a:t>120.54ms; 6300 / 287.54ms; 5740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>
                          <a:solidFill>
                            <a:srgbClr val="FFFFFF"/>
                          </a:solidFill>
                          <a:latin typeface="TT Supermolot Neue Expanded"/>
                          <a:ea typeface="TT Supermolot Neue Expanded"/>
                          <a:cs typeface="TT Supermolot Neue Expanded"/>
                          <a:sym typeface="TT Supermolot Neue Expanded"/>
                        </a:rPr>
                        <a:t>121.95ms; 9420 / 277.34ms; 9103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>
                          <a:solidFill>
                            <a:srgbClr val="FFFFFF"/>
                          </a:solidFill>
                          <a:latin typeface="TT Supermolot Neue Expanded"/>
                          <a:ea typeface="TT Supermolot Neue Expanded"/>
                          <a:cs typeface="TT Supermolot Neue Expanded"/>
                          <a:sym typeface="TT Supermolot Neue Expanded"/>
                        </a:rPr>
                        <a:t>161.17ms; 12658 / 398.29ms; 11218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8448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>
                          <a:solidFill>
                            <a:srgbClr val="FFFFFF"/>
                          </a:solidFill>
                          <a:latin typeface="TT Supermolot Neue Expanded"/>
                          <a:ea typeface="TT Supermolot Neue Expanded"/>
                          <a:cs typeface="TT Supermolot Neue Expanded"/>
                          <a:sym typeface="TT Supermolot Neue Expanded"/>
                        </a:rPr>
                        <a:t>10; 500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>
                          <a:solidFill>
                            <a:srgbClr val="FFFFFF"/>
                          </a:solidFill>
                          <a:latin typeface="TT Supermolot Neue Expanded"/>
                          <a:ea typeface="TT Supermolot Neue Expanded"/>
                          <a:cs typeface="TT Supermolot Neue Expanded"/>
                          <a:sym typeface="TT Supermolot Neue Expanded"/>
                        </a:rPr>
                        <a:t>66.32ms; 4498 / 160.55ms; 4498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>
                          <a:solidFill>
                            <a:srgbClr val="FFFFFF"/>
                          </a:solidFill>
                          <a:latin typeface="TT Supermolot Neue Expanded"/>
                          <a:ea typeface="TT Supermolot Neue Expanded"/>
                          <a:cs typeface="TT Supermolot Neue Expanded"/>
                          <a:sym typeface="TT Supermolot Neue Expanded"/>
                        </a:rPr>
                        <a:t>131.47ms; 9353 / 369.62ms; 8808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>
                          <a:solidFill>
                            <a:srgbClr val="FFFFFF"/>
                          </a:solidFill>
                          <a:latin typeface="TT Supermolot Neue Expanded"/>
                          <a:ea typeface="TT Supermolot Neue Expanded"/>
                          <a:cs typeface="TT Supermolot Neue Expanded"/>
                          <a:sym typeface="TT Supermolot Neue Expanded"/>
                        </a:rPr>
                        <a:t>162.06ms; 12390 / 440.97ms; 11840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8448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>
                          <a:solidFill>
                            <a:srgbClr val="FFFFFF"/>
                          </a:solidFill>
                          <a:latin typeface="TT Supermolot Neue Expanded"/>
                          <a:ea typeface="TT Supermolot Neue Expanded"/>
                          <a:cs typeface="TT Supermolot Neue Expanded"/>
                          <a:sym typeface="TT Supermolot Neue Expanded"/>
                        </a:rPr>
                        <a:t>20; 500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>
                          <a:solidFill>
                            <a:srgbClr val="FFFFFF"/>
                          </a:solidFill>
                          <a:latin typeface="TT Supermolot Neue Expanded"/>
                          <a:ea typeface="TT Supermolot Neue Expanded"/>
                          <a:cs typeface="TT Supermolot Neue Expanded"/>
                          <a:sym typeface="TT Supermolot Neue Expanded"/>
                        </a:rPr>
                        <a:t>124.70ms; 5908 / 409.78ms; 5800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>
                          <a:solidFill>
                            <a:srgbClr val="FFFFFF"/>
                          </a:solidFill>
                          <a:latin typeface="TT Supermolot Neue Expanded"/>
                          <a:ea typeface="TT Supermolot Neue Expanded"/>
                          <a:cs typeface="TT Supermolot Neue Expanded"/>
                          <a:sym typeface="TT Supermolot Neue Expanded"/>
                        </a:rPr>
                        <a:t>208.75ms; 9403 / 752.29ms; 8418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>
                          <a:solidFill>
                            <a:srgbClr val="FFFFFF"/>
                          </a:solidFill>
                          <a:latin typeface="TT Supermolot Neue Expanded"/>
                          <a:ea typeface="TT Supermolot Neue Expanded"/>
                          <a:cs typeface="TT Supermolot Neue Expanded"/>
                          <a:sym typeface="TT Supermolot Neue Expanded"/>
                        </a:rPr>
                        <a:t>271.97ms; 11803 / 979.17ms; 11200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8448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>
                          <a:solidFill>
                            <a:srgbClr val="FFFFFF"/>
                          </a:solidFill>
                          <a:latin typeface="TT Supermolot Neue Expanded"/>
                          <a:ea typeface="TT Supermolot Neue Expanded"/>
                          <a:cs typeface="TT Supermolot Neue Expanded"/>
                          <a:sym typeface="TT Supermolot Neue Expanded"/>
                        </a:rPr>
                        <a:t>30; 500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>
                          <a:solidFill>
                            <a:srgbClr val="FFFFFF"/>
                          </a:solidFill>
                          <a:latin typeface="TT Supermolot Neue Expanded"/>
                          <a:ea typeface="TT Supermolot Neue Expanded"/>
                          <a:cs typeface="TT Supermolot Neue Expanded"/>
                          <a:sym typeface="TT Supermolot Neue Expanded"/>
                        </a:rPr>
                        <a:t>260.52ms; 6005 / 624.14ms; 5455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>
                          <a:solidFill>
                            <a:srgbClr val="FFFFFF"/>
                          </a:solidFill>
                          <a:latin typeface="TT Supermolot Neue Expanded"/>
                          <a:ea typeface="TT Supermolot Neue Expanded"/>
                          <a:cs typeface="TT Supermolot Neue Expanded"/>
                          <a:sym typeface="TT Supermolot Neue Expanded"/>
                        </a:rPr>
                        <a:t>366.70ms; 10185 / 1.22s; 8990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>
                          <a:solidFill>
                            <a:srgbClr val="FFFFFF"/>
                          </a:solidFill>
                          <a:latin typeface="TT Supermolot Neue Expanded"/>
                          <a:ea typeface="TT Supermolot Neue Expanded"/>
                          <a:cs typeface="TT Supermolot Neue Expanded"/>
                          <a:sym typeface="TT Supermolot Neue Expanded"/>
                        </a:rPr>
                        <a:t>419.51ms; 12168 / 1.67s; 11508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0" r="0" b="-18444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185914" y="663468"/>
            <a:ext cx="9916172" cy="873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000"/>
              </a:lnSpc>
              <a:spcBef>
                <a:spcPct val="0"/>
              </a:spcBef>
            </a:pPr>
            <a:r>
              <a:rPr lang="en-US" b="true" sz="5000">
                <a:solidFill>
                  <a:srgbClr val="FFFFFF"/>
                </a:solidFill>
                <a:latin typeface="TT Supermolot Neue Expanded Bold"/>
                <a:ea typeface="TT Supermolot Neue Expanded Bold"/>
                <a:cs typeface="TT Supermolot Neue Expanded Bold"/>
                <a:sym typeface="TT Supermolot Neue Expanded Bold"/>
              </a:rPr>
              <a:t>SERIJSKI VS PARALELNO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152241" y="7351578"/>
            <a:ext cx="2131239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b="true" sz="2000">
                <a:solidFill>
                  <a:srgbClr val="FFFFFF"/>
                </a:solidFill>
                <a:latin typeface="TT Supermolot Neue Expanded Bold"/>
                <a:ea typeface="TT Supermolot Neue Expanded Bold"/>
                <a:cs typeface="TT Supermolot Neue Expanded Bold"/>
                <a:sym typeface="TT Supermolot Neue Expanded Bold"/>
              </a:rPr>
              <a:t>Serijski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152241" y="7848976"/>
            <a:ext cx="5753140" cy="6305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T Supermolot Neue Expanded"/>
                <a:ea typeface="TT Supermolot Neue Expanded"/>
                <a:cs typeface="TT Supermolot Neue Expanded"/>
                <a:sym typeface="TT Supermolot Neue Expanded"/>
              </a:rPr>
              <a:t>Serijska implementacija osvaruje i duplo kraće vreme izvršavanja za iste podatke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382619" y="7351578"/>
            <a:ext cx="2131239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b="true" sz="2000">
                <a:solidFill>
                  <a:srgbClr val="FFFFFF"/>
                </a:solidFill>
                <a:latin typeface="TT Supermolot Neue Expanded Bold"/>
                <a:ea typeface="TT Supermolot Neue Expanded Bold"/>
                <a:cs typeface="TT Supermolot Neue Expanded Bold"/>
                <a:sym typeface="TT Supermolot Neue Expanded Bold"/>
              </a:rPr>
              <a:t>Paralelno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382619" y="7848976"/>
            <a:ext cx="5753140" cy="6305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TT Supermolot Neue Expanded"/>
                <a:ea typeface="TT Supermolot Neue Expanded"/>
                <a:cs typeface="TT Supermolot Neue Expanded"/>
                <a:sym typeface="TT Supermolot Neue Expanded"/>
              </a:rPr>
              <a:t>Paralelna se duplo duže izvršava, ali nalazi bolje rezultate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431203" y="2876102"/>
            <a:ext cx="4555645" cy="4428775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271987" y="2866898"/>
            <a:ext cx="4666091" cy="4447183"/>
          </a:xfrm>
          <a:prstGeom prst="rect">
            <a:avLst/>
          </a:prstGeom>
        </p:spPr>
      </p:pic>
      <p:sp>
        <p:nvSpPr>
          <p:cNvPr name="Freeform 10" id="10"/>
          <p:cNvSpPr/>
          <p:nvPr/>
        </p:nvSpPr>
        <p:spPr>
          <a:xfrm flipH="false" flipV="false" rot="0">
            <a:off x="-340989" y="1536593"/>
            <a:ext cx="1751134" cy="1124105"/>
          </a:xfrm>
          <a:custGeom>
            <a:avLst/>
            <a:gdLst/>
            <a:ahLst/>
            <a:cxnLst/>
            <a:rect r="r" b="b" t="t" l="l"/>
            <a:pathLst>
              <a:path h="1124105" w="1751134">
                <a:moveTo>
                  <a:pt x="0" y="0"/>
                </a:moveTo>
                <a:lnTo>
                  <a:pt x="1751135" y="0"/>
                </a:lnTo>
                <a:lnTo>
                  <a:pt x="1751135" y="1124105"/>
                </a:lnTo>
                <a:lnTo>
                  <a:pt x="0" y="112410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6877854" y="7626302"/>
            <a:ext cx="1751134" cy="1124105"/>
          </a:xfrm>
          <a:custGeom>
            <a:avLst/>
            <a:gdLst/>
            <a:ahLst/>
            <a:cxnLst/>
            <a:rect r="r" b="b" t="t" l="l"/>
            <a:pathLst>
              <a:path h="1124105" w="1751134">
                <a:moveTo>
                  <a:pt x="0" y="0"/>
                </a:moveTo>
                <a:lnTo>
                  <a:pt x="1751135" y="0"/>
                </a:lnTo>
                <a:lnTo>
                  <a:pt x="1751135" y="1124105"/>
                </a:lnTo>
                <a:lnTo>
                  <a:pt x="0" y="112410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-1698510" y="8977274"/>
            <a:ext cx="3397020" cy="562052"/>
          </a:xfrm>
          <a:custGeom>
            <a:avLst/>
            <a:gdLst/>
            <a:ahLst/>
            <a:cxnLst/>
            <a:rect r="r" b="b" t="t" l="l"/>
            <a:pathLst>
              <a:path h="562052" w="3397020">
                <a:moveTo>
                  <a:pt x="0" y="0"/>
                </a:moveTo>
                <a:lnTo>
                  <a:pt x="3397020" y="0"/>
                </a:lnTo>
                <a:lnTo>
                  <a:pt x="3397020" y="562052"/>
                </a:lnTo>
                <a:lnTo>
                  <a:pt x="0" y="56205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6543759" y="1639594"/>
            <a:ext cx="3397020" cy="562052"/>
          </a:xfrm>
          <a:custGeom>
            <a:avLst/>
            <a:gdLst/>
            <a:ahLst/>
            <a:cxnLst/>
            <a:rect r="r" b="b" t="t" l="l"/>
            <a:pathLst>
              <a:path h="562052" w="3397020">
                <a:moveTo>
                  <a:pt x="0" y="0"/>
                </a:moveTo>
                <a:lnTo>
                  <a:pt x="3397020" y="0"/>
                </a:lnTo>
                <a:lnTo>
                  <a:pt x="3397020" y="562053"/>
                </a:lnTo>
                <a:lnTo>
                  <a:pt x="0" y="56205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14" id="14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9642258" y="3099779"/>
            <a:ext cx="4560823" cy="4429638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3649953" y="3018561"/>
            <a:ext cx="4560823" cy="4429638"/>
          </a:xfrm>
          <a:prstGeom prst="rect">
            <a:avLst/>
          </a:prstGeom>
        </p:spPr>
      </p:pic>
      <p:sp>
        <p:nvSpPr>
          <p:cNvPr name="TextBox 16" id="16"/>
          <p:cNvSpPr txBox="true"/>
          <p:nvPr/>
        </p:nvSpPr>
        <p:spPr>
          <a:xfrm rot="0">
            <a:off x="1970627" y="2301923"/>
            <a:ext cx="2131239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b="true" sz="2000">
                <a:solidFill>
                  <a:srgbClr val="FFFFFF"/>
                </a:solidFill>
                <a:latin typeface="TT Supermolot Neue Expanded Bold"/>
                <a:ea typeface="TT Supermolot Neue Expanded Bold"/>
                <a:cs typeface="TT Supermolot Neue Expanded Bold"/>
                <a:sym typeface="TT Supermolot Neue Expanded Bold"/>
              </a:rPr>
              <a:t>Serijski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4030022" y="2301923"/>
            <a:ext cx="2131239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b="true" sz="2000">
                <a:solidFill>
                  <a:srgbClr val="FFFFFF"/>
                </a:solidFill>
                <a:latin typeface="TT Supermolot Neue Expanded Bold"/>
                <a:ea typeface="TT Supermolot Neue Expanded Bold"/>
                <a:cs typeface="TT Supermolot Neue Expanded Bold"/>
                <a:sym typeface="TT Supermolot Neue Expanded Bold"/>
              </a:rPr>
              <a:t>Paralelno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5820614" y="2301923"/>
            <a:ext cx="2131239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b="true" sz="2000">
                <a:solidFill>
                  <a:srgbClr val="FFFFFF"/>
                </a:solidFill>
                <a:latin typeface="TT Supermolot Neue Expanded Bold"/>
                <a:ea typeface="TT Supermolot Neue Expanded Bold"/>
                <a:cs typeface="TT Supermolot Neue Expanded Bold"/>
                <a:sym typeface="TT Supermolot Neue Expanded Bold"/>
              </a:rPr>
              <a:t>Paralelno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022327" y="2301923"/>
            <a:ext cx="2131239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b="true" sz="2000">
                <a:solidFill>
                  <a:srgbClr val="FFFFFF"/>
                </a:solidFill>
                <a:latin typeface="TT Supermolot Neue Expanded Bold"/>
                <a:ea typeface="TT Supermolot Neue Expanded Bold"/>
                <a:cs typeface="TT Supermolot Neue Expanded Bold"/>
                <a:sym typeface="TT Supermolot Neue Expanded Bold"/>
              </a:rPr>
              <a:t>Serijski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4101866" y="1712658"/>
            <a:ext cx="2896648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b="true" sz="2000">
                <a:solidFill>
                  <a:srgbClr val="FFFFFF"/>
                </a:solidFill>
                <a:latin typeface="TT Supermolot Neue Expanded Bold"/>
                <a:ea typeface="TT Supermolot Neue Expanded Bold"/>
                <a:cs typeface="TT Supermolot Neue Expanded Bold"/>
                <a:sym typeface="TT Supermolot Neue Expanded Bold"/>
              </a:rPr>
              <a:t>Vreme izvršavanja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1810865" y="1582444"/>
            <a:ext cx="2896648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b="true" sz="2000">
                <a:solidFill>
                  <a:srgbClr val="FFFFFF"/>
                </a:solidFill>
                <a:latin typeface="TT Supermolot Neue Expanded Bold"/>
                <a:ea typeface="TT Supermolot Neue Expanded Bold"/>
                <a:cs typeface="TT Supermolot Neue Expanded Bold"/>
                <a:sym typeface="TT Supermolot Neue Expanded Bold"/>
              </a:rPr>
              <a:t>Dužina rute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401120" y="2138903"/>
            <a:ext cx="7845643" cy="882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ZAKLJUČAK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435742" y="4592296"/>
            <a:ext cx="7708258" cy="4235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TT Supermolot Neue Expanded"/>
                <a:ea typeface="TT Supermolot Neue Expanded"/>
                <a:cs typeface="TT Supermolot Neue Expanded"/>
                <a:sym typeface="TT Supermolot Neue Expanded"/>
              </a:rPr>
              <a:t>Serijska implementacija se kraće izvršava i daje dovoljno dobre rezultate od paralelne, koja zbog obima podataka ne daje očekivano bolje rezultate. Potencijalna unapređenja serijske implementacije se mogu ogledati u bolje izboru “roditelja” za sljedeću generaciju, dok kod paralelne bi se model paralelizacije mogao optimizovati, čak i pokušati sa drugim modelima, te uporediti podatke. Ideja ovog projekta jeste upoznavanje sa TSP-om, te radom u Rust programskom jeziku, na jednom ovakvom problemu.</a:t>
            </a:r>
          </a:p>
          <a:p>
            <a:pPr algn="just" marL="0" indent="0" lvl="0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TT Supermolot Neue Expanded"/>
                <a:ea typeface="TT Supermolot Neue Expanded"/>
                <a:cs typeface="TT Supermolot Neue Expanded"/>
                <a:sym typeface="TT Supermolot Neue Expanded"/>
              </a:rPr>
              <a:t>P.S. Imam ideju da napravim front koji bi dozvolio da se na mapi biraju gradovi i da se pronalazi udaljenost u odnosu na te tačke na mapi.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0415102" y="2262728"/>
            <a:ext cx="6844198" cy="6433546"/>
          </a:xfrm>
          <a:custGeom>
            <a:avLst/>
            <a:gdLst/>
            <a:ahLst/>
            <a:cxnLst/>
            <a:rect r="r" b="b" t="t" l="l"/>
            <a:pathLst>
              <a:path h="6433546" w="6844198">
                <a:moveTo>
                  <a:pt x="0" y="0"/>
                </a:moveTo>
                <a:lnTo>
                  <a:pt x="6844198" y="0"/>
                </a:lnTo>
                <a:lnTo>
                  <a:pt x="6844198" y="6433546"/>
                </a:lnTo>
                <a:lnTo>
                  <a:pt x="0" y="643354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340989" y="1536593"/>
            <a:ext cx="1751134" cy="1124105"/>
          </a:xfrm>
          <a:custGeom>
            <a:avLst/>
            <a:gdLst/>
            <a:ahLst/>
            <a:cxnLst/>
            <a:rect r="r" b="b" t="t" l="l"/>
            <a:pathLst>
              <a:path h="1124105" w="1751134">
                <a:moveTo>
                  <a:pt x="0" y="0"/>
                </a:moveTo>
                <a:lnTo>
                  <a:pt x="1751135" y="0"/>
                </a:lnTo>
                <a:lnTo>
                  <a:pt x="1751135" y="1124105"/>
                </a:lnTo>
                <a:lnTo>
                  <a:pt x="0" y="112410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877854" y="7626302"/>
            <a:ext cx="1751134" cy="1124105"/>
          </a:xfrm>
          <a:custGeom>
            <a:avLst/>
            <a:gdLst/>
            <a:ahLst/>
            <a:cxnLst/>
            <a:rect r="r" b="b" t="t" l="l"/>
            <a:pathLst>
              <a:path h="1124105" w="1751134">
                <a:moveTo>
                  <a:pt x="0" y="0"/>
                </a:moveTo>
                <a:lnTo>
                  <a:pt x="1751135" y="0"/>
                </a:lnTo>
                <a:lnTo>
                  <a:pt x="1751135" y="1124105"/>
                </a:lnTo>
                <a:lnTo>
                  <a:pt x="0" y="112410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1698510" y="8977274"/>
            <a:ext cx="3397020" cy="562052"/>
          </a:xfrm>
          <a:custGeom>
            <a:avLst/>
            <a:gdLst/>
            <a:ahLst/>
            <a:cxnLst/>
            <a:rect r="r" b="b" t="t" l="l"/>
            <a:pathLst>
              <a:path h="562052" w="3397020">
                <a:moveTo>
                  <a:pt x="0" y="0"/>
                </a:moveTo>
                <a:lnTo>
                  <a:pt x="3397020" y="0"/>
                </a:lnTo>
                <a:lnTo>
                  <a:pt x="3397020" y="562052"/>
                </a:lnTo>
                <a:lnTo>
                  <a:pt x="0" y="56205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6543759" y="1639594"/>
            <a:ext cx="3397020" cy="562052"/>
          </a:xfrm>
          <a:custGeom>
            <a:avLst/>
            <a:gdLst/>
            <a:ahLst/>
            <a:cxnLst/>
            <a:rect r="r" b="b" t="t" l="l"/>
            <a:pathLst>
              <a:path h="562052" w="3397020">
                <a:moveTo>
                  <a:pt x="0" y="0"/>
                </a:moveTo>
                <a:lnTo>
                  <a:pt x="3397020" y="0"/>
                </a:lnTo>
                <a:lnTo>
                  <a:pt x="3397020" y="562053"/>
                </a:lnTo>
                <a:lnTo>
                  <a:pt x="0" y="56205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DAGzyab6Xhg</dc:identifier>
  <dcterms:modified xsi:type="dcterms:W3CDTF">2011-08-01T06:04:30Z</dcterms:modified>
  <cp:revision>1</cp:revision>
  <dc:title>TSP</dc:title>
</cp:coreProperties>
</file>